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263" r:id="rId3"/>
    <p:sldId id="272" r:id="rId4"/>
    <p:sldId id="273" r:id="rId5"/>
    <p:sldId id="285" r:id="rId6"/>
    <p:sldId id="274" r:id="rId7"/>
    <p:sldId id="275" r:id="rId8"/>
    <p:sldId id="276" r:id="rId9"/>
    <p:sldId id="286" r:id="rId10"/>
    <p:sldId id="277" r:id="rId11"/>
    <p:sldId id="278" r:id="rId12"/>
    <p:sldId id="279" r:id="rId13"/>
    <p:sldId id="280" r:id="rId14"/>
    <p:sldId id="281" r:id="rId15"/>
    <p:sldId id="284" r:id="rId16"/>
    <p:sldId id="282" r:id="rId17"/>
    <p:sldId id="290" r:id="rId18"/>
    <p:sldId id="288" r:id="rId19"/>
    <p:sldId id="289" r:id="rId20"/>
    <p:sldId id="283" r:id="rId21"/>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Egelhof" initials="AE" lastIdx="2" clrIdx="0">
    <p:extLst>
      <p:ext uri="{19B8F6BF-5375-455C-9EA6-DF929625EA0E}">
        <p15:presenceInfo xmlns:p15="http://schemas.microsoft.com/office/powerpoint/2012/main" userId="Andrew Egelho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F6"/>
    <a:srgbClr val="4B86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2424" autoAdjust="0"/>
  </p:normalViewPr>
  <p:slideViewPr>
    <p:cSldViewPr snapToGrid="0">
      <p:cViewPr varScale="1">
        <p:scale>
          <a:sx n="74" d="100"/>
          <a:sy n="74" d="100"/>
        </p:scale>
        <p:origin x="678" y="72"/>
      </p:cViewPr>
      <p:guideLst/>
    </p:cSldViewPr>
  </p:slideViewPr>
  <p:notesTextViewPr>
    <p:cViewPr>
      <p:scale>
        <a:sx n="3" d="2"/>
        <a:sy n="3" d="2"/>
      </p:scale>
      <p:origin x="0" y="0"/>
    </p:cViewPr>
  </p:notesTextViewPr>
  <p:sorterViewPr>
    <p:cViewPr>
      <p:scale>
        <a:sx n="100" d="100"/>
        <a:sy n="100" d="100"/>
      </p:scale>
      <p:origin x="0" y="-15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Egelhof" userId="29058917-62c7-476e-9c17-21507d35c92b" providerId="ADAL" clId="{CCC7B729-793A-4328-921B-7073466B6191}"/>
    <pc:docChg chg="undo custSel addSld modSld sldOrd">
      <pc:chgData name="Andrew Egelhof" userId="29058917-62c7-476e-9c17-21507d35c92b" providerId="ADAL" clId="{CCC7B729-793A-4328-921B-7073466B6191}" dt="2018-05-05T20:20:54.209" v="1463" actId="20577"/>
      <pc:docMkLst>
        <pc:docMk/>
      </pc:docMkLst>
      <pc:sldChg chg="modSp">
        <pc:chgData name="Andrew Egelhof" userId="29058917-62c7-476e-9c17-21507d35c92b" providerId="ADAL" clId="{CCC7B729-793A-4328-921B-7073466B6191}" dt="2018-05-05T20:20:54.209" v="1463" actId="20577"/>
        <pc:sldMkLst>
          <pc:docMk/>
          <pc:sldMk cId="477595119" sldId="276"/>
        </pc:sldMkLst>
        <pc:spChg chg="mod">
          <ac:chgData name="Andrew Egelhof" userId="29058917-62c7-476e-9c17-21507d35c92b" providerId="ADAL" clId="{CCC7B729-793A-4328-921B-7073466B6191}" dt="2018-05-05T20:20:54.209" v="1463" actId="20577"/>
          <ac:spMkLst>
            <pc:docMk/>
            <pc:sldMk cId="477595119" sldId="276"/>
            <ac:spMk id="2" creationId="{EF68FF24-76FE-4E4F-972D-4CD0DEE5E189}"/>
          </ac:spMkLst>
        </pc:spChg>
      </pc:sldChg>
      <pc:sldChg chg="addSp modSp mod">
        <pc:chgData name="Andrew Egelhof" userId="29058917-62c7-476e-9c17-21507d35c92b" providerId="ADAL" clId="{CCC7B729-793A-4328-921B-7073466B6191}" dt="2018-05-05T19:46:05.373" v="1448" actId="20577"/>
        <pc:sldMkLst>
          <pc:docMk/>
          <pc:sldMk cId="1564512077" sldId="282"/>
        </pc:sldMkLst>
        <pc:spChg chg="mod">
          <ac:chgData name="Andrew Egelhof" userId="29058917-62c7-476e-9c17-21507d35c92b" providerId="ADAL" clId="{CCC7B729-793A-4328-921B-7073466B6191}" dt="2018-05-05T18:55:21.498" v="12" actId="20577"/>
          <ac:spMkLst>
            <pc:docMk/>
            <pc:sldMk cId="1564512077" sldId="282"/>
            <ac:spMk id="2" creationId="{0BCED554-BEF2-4430-B80A-4B5BC53AE7D5}"/>
          </ac:spMkLst>
        </pc:spChg>
        <pc:spChg chg="mod">
          <ac:chgData name="Andrew Egelhof" userId="29058917-62c7-476e-9c17-21507d35c92b" providerId="ADAL" clId="{CCC7B729-793A-4328-921B-7073466B6191}" dt="2018-05-05T19:05:15.673" v="476" actId="5793"/>
          <ac:spMkLst>
            <pc:docMk/>
            <pc:sldMk cId="1564512077" sldId="282"/>
            <ac:spMk id="3" creationId="{0E04A5A6-8F6C-43EB-A5CE-97699DC3DFFA}"/>
          </ac:spMkLst>
        </pc:spChg>
        <pc:graphicFrameChg chg="add mod">
          <ac:chgData name="Andrew Egelhof" userId="29058917-62c7-476e-9c17-21507d35c92b" providerId="ADAL" clId="{CCC7B729-793A-4328-921B-7073466B6191}" dt="2018-05-05T19:46:05.373" v="1448" actId="20577"/>
          <ac:graphicFrameMkLst>
            <pc:docMk/>
            <pc:sldMk cId="1564512077" sldId="282"/>
            <ac:graphicFrameMk id="6" creationId="{42499F0E-F084-45F7-AD62-A0ED83D896DC}"/>
          </ac:graphicFrameMkLst>
        </pc:graphicFrameChg>
        <pc:graphicFrameChg chg="add mod">
          <ac:chgData name="Andrew Egelhof" userId="29058917-62c7-476e-9c17-21507d35c92b" providerId="ADAL" clId="{CCC7B729-793A-4328-921B-7073466B6191}" dt="2018-05-05T19:44:38.216" v="1445" actId="1076"/>
          <ac:graphicFrameMkLst>
            <pc:docMk/>
            <pc:sldMk cId="1564512077" sldId="282"/>
            <ac:graphicFrameMk id="9" creationId="{F50E8551-2389-4462-824F-8F04A5B9509C}"/>
          </ac:graphicFrameMkLst>
        </pc:graphicFrameChg>
      </pc:sldChg>
      <pc:sldChg chg="delSp modSp add">
        <pc:chgData name="Andrew Egelhof" userId="29058917-62c7-476e-9c17-21507d35c92b" providerId="ADAL" clId="{CCC7B729-793A-4328-921B-7073466B6191}" dt="2018-05-05T18:58:57.092" v="218" actId="20577"/>
        <pc:sldMkLst>
          <pc:docMk/>
          <pc:sldMk cId="959535917" sldId="283"/>
        </pc:sldMkLst>
        <pc:spChg chg="mod">
          <ac:chgData name="Andrew Egelhof" userId="29058917-62c7-476e-9c17-21507d35c92b" providerId="ADAL" clId="{CCC7B729-793A-4328-921B-7073466B6191}" dt="2018-05-05T18:58:37.436" v="211" actId="20577"/>
          <ac:spMkLst>
            <pc:docMk/>
            <pc:sldMk cId="959535917" sldId="283"/>
            <ac:spMk id="2" creationId="{F190462D-6B72-4F57-81A6-7934012ADE6E}"/>
          </ac:spMkLst>
        </pc:spChg>
        <pc:spChg chg="mod">
          <ac:chgData name="Andrew Egelhof" userId="29058917-62c7-476e-9c17-21507d35c92b" providerId="ADAL" clId="{CCC7B729-793A-4328-921B-7073466B6191}" dt="2018-05-05T18:58:57.092" v="218" actId="20577"/>
          <ac:spMkLst>
            <pc:docMk/>
            <pc:sldMk cId="959535917" sldId="283"/>
            <ac:spMk id="3" creationId="{2F9CB1A8-E303-4C36-8210-DACB8A5BD83B}"/>
          </ac:spMkLst>
        </pc:spChg>
        <pc:spChg chg="del">
          <ac:chgData name="Andrew Egelhof" userId="29058917-62c7-476e-9c17-21507d35c92b" providerId="ADAL" clId="{CCC7B729-793A-4328-921B-7073466B6191}" dt="2018-05-05T18:58:45.545" v="212" actId="478"/>
          <ac:spMkLst>
            <pc:docMk/>
            <pc:sldMk cId="959535917" sldId="283"/>
            <ac:spMk id="4" creationId="{9F8634D6-B3D6-4C5F-B04D-970BAACE760E}"/>
          </ac:spMkLst>
        </pc:spChg>
      </pc:sldChg>
      <pc:sldChg chg="addSp delSp modSp add ord">
        <pc:chgData name="Andrew Egelhof" userId="29058917-62c7-476e-9c17-21507d35c92b" providerId="ADAL" clId="{CCC7B729-793A-4328-921B-7073466B6191}" dt="2018-05-05T19:00:53.562" v="258" actId="1076"/>
        <pc:sldMkLst>
          <pc:docMk/>
          <pc:sldMk cId="1542199392" sldId="284"/>
        </pc:sldMkLst>
        <pc:spChg chg="del">
          <ac:chgData name="Andrew Egelhof" userId="29058917-62c7-476e-9c17-21507d35c92b" providerId="ADAL" clId="{CCC7B729-793A-4328-921B-7073466B6191}" dt="2018-05-05T18:59:39.515" v="224" actId="1076"/>
          <ac:spMkLst>
            <pc:docMk/>
            <pc:sldMk cId="1542199392" sldId="284"/>
            <ac:spMk id="2" creationId="{9C459203-3CD5-436D-BAC4-E2AB2C96C1FF}"/>
          </ac:spMkLst>
        </pc:spChg>
        <pc:spChg chg="del">
          <ac:chgData name="Andrew Egelhof" userId="29058917-62c7-476e-9c17-21507d35c92b" providerId="ADAL" clId="{CCC7B729-793A-4328-921B-7073466B6191}" dt="2018-05-05T18:59:39.515" v="224" actId="1076"/>
          <ac:spMkLst>
            <pc:docMk/>
            <pc:sldMk cId="1542199392" sldId="284"/>
            <ac:spMk id="3" creationId="{8E4B6361-19F3-481C-9280-ED58B2EC6108}"/>
          </ac:spMkLst>
        </pc:spChg>
        <pc:spChg chg="del">
          <ac:chgData name="Andrew Egelhof" userId="29058917-62c7-476e-9c17-21507d35c92b" providerId="ADAL" clId="{CCC7B729-793A-4328-921B-7073466B6191}" dt="2018-05-05T18:59:39.515" v="224" actId="1076"/>
          <ac:spMkLst>
            <pc:docMk/>
            <pc:sldMk cId="1542199392" sldId="284"/>
            <ac:spMk id="4" creationId="{4713E159-8B22-4817-AA37-A1A2CAD250CC}"/>
          </ac:spMkLst>
        </pc:spChg>
        <pc:spChg chg="add mod">
          <ac:chgData name="Andrew Egelhof" userId="29058917-62c7-476e-9c17-21507d35c92b" providerId="ADAL" clId="{CCC7B729-793A-4328-921B-7073466B6191}" dt="2018-05-05T19:00:53.562" v="258" actId="1076"/>
          <ac:spMkLst>
            <pc:docMk/>
            <pc:sldMk cId="1542199392" sldId="284"/>
            <ac:spMk id="5" creationId="{CE1611FE-A0A3-4BBC-BBE4-A30E0A9FFEE1}"/>
          </ac:spMkLst>
        </pc:spChg>
        <pc:spChg chg="add del mod">
          <ac:chgData name="Andrew Egelhof" userId="29058917-62c7-476e-9c17-21507d35c92b" providerId="ADAL" clId="{CCC7B729-793A-4328-921B-7073466B6191}" dt="2018-05-05T19:00:00.515" v="243" actId="478"/>
          <ac:spMkLst>
            <pc:docMk/>
            <pc:sldMk cId="1542199392" sldId="284"/>
            <ac:spMk id="6" creationId="{6030076C-5C55-4A7F-82D7-7E98252F2289}"/>
          </ac:spMkLst>
        </pc:spChg>
      </pc:sldChg>
      <pc:sldChg chg="modSp add">
        <pc:chgData name="Andrew Egelhof" userId="29058917-62c7-476e-9c17-21507d35c92b" providerId="ADAL" clId="{CCC7B729-793A-4328-921B-7073466B6191}" dt="2018-05-05T19:00:47.734" v="257" actId="1076"/>
        <pc:sldMkLst>
          <pc:docMk/>
          <pc:sldMk cId="2282768836" sldId="285"/>
        </pc:sldMkLst>
        <pc:spChg chg="mod">
          <ac:chgData name="Andrew Egelhof" userId="29058917-62c7-476e-9c17-21507d35c92b" providerId="ADAL" clId="{CCC7B729-793A-4328-921B-7073466B6191}" dt="2018-05-05T19:00:47.734" v="257" actId="1076"/>
          <ac:spMkLst>
            <pc:docMk/>
            <pc:sldMk cId="2282768836" sldId="285"/>
            <ac:spMk id="5" creationId="{CE1611FE-A0A3-4BBC-BBE4-A30E0A9FFEE1}"/>
          </ac:spMkLst>
        </pc:spChg>
      </pc:sldChg>
      <pc:sldChg chg="modSp add ord">
        <pc:chgData name="Andrew Egelhof" userId="29058917-62c7-476e-9c17-21507d35c92b" providerId="ADAL" clId="{CCC7B729-793A-4328-921B-7073466B6191}" dt="2018-05-05T19:01:11.577" v="270" actId="20577"/>
        <pc:sldMkLst>
          <pc:docMk/>
          <pc:sldMk cId="3565333814" sldId="286"/>
        </pc:sldMkLst>
        <pc:spChg chg="mod">
          <ac:chgData name="Andrew Egelhof" userId="29058917-62c7-476e-9c17-21507d35c92b" providerId="ADAL" clId="{CCC7B729-793A-4328-921B-7073466B6191}" dt="2018-05-05T19:01:11.577" v="270" actId="20577"/>
          <ac:spMkLst>
            <pc:docMk/>
            <pc:sldMk cId="3565333814" sldId="286"/>
            <ac:spMk id="5" creationId="{CE1611FE-A0A3-4BBC-BBE4-A30E0A9FFEE1}"/>
          </ac:spMkLst>
        </pc:spChg>
      </pc:sldChg>
      <pc:sldChg chg="addSp delSp modSp add ord addCm delCm modCm">
        <pc:chgData name="Andrew Egelhof" userId="29058917-62c7-476e-9c17-21507d35c92b" providerId="ADAL" clId="{CCC7B729-793A-4328-921B-7073466B6191}" dt="2018-05-05T19:33:03.634" v="1323" actId="20577"/>
        <pc:sldMkLst>
          <pc:docMk/>
          <pc:sldMk cId="1877594445" sldId="287"/>
        </pc:sldMkLst>
        <pc:spChg chg="del mod">
          <ac:chgData name="Andrew Egelhof" userId="29058917-62c7-476e-9c17-21507d35c92b" providerId="ADAL" clId="{CCC7B729-793A-4328-921B-7073466B6191}" dt="2018-05-05T19:20:13.552" v="587" actId="478"/>
          <ac:spMkLst>
            <pc:docMk/>
            <pc:sldMk cId="1877594445" sldId="287"/>
            <ac:spMk id="2" creationId="{0BCED554-BEF2-4430-B80A-4B5BC53AE7D5}"/>
          </ac:spMkLst>
        </pc:spChg>
        <pc:spChg chg="del">
          <ac:chgData name="Andrew Egelhof" userId="29058917-62c7-476e-9c17-21507d35c92b" providerId="ADAL" clId="{CCC7B729-793A-4328-921B-7073466B6191}" dt="2018-05-05T19:13:28.644" v="485" actId="478"/>
          <ac:spMkLst>
            <pc:docMk/>
            <pc:sldMk cId="1877594445" sldId="287"/>
            <ac:spMk id="3" creationId="{0E04A5A6-8F6C-43EB-A5CE-97699DC3DFFA}"/>
          </ac:spMkLst>
        </pc:spChg>
        <pc:spChg chg="add del mod">
          <ac:chgData name="Andrew Egelhof" userId="29058917-62c7-476e-9c17-21507d35c92b" providerId="ADAL" clId="{CCC7B729-793A-4328-921B-7073466B6191}" dt="2018-05-05T19:12:07.831" v="479" actId="20577"/>
          <ac:spMkLst>
            <pc:docMk/>
            <pc:sldMk cId="1877594445" sldId="287"/>
            <ac:spMk id="4" creationId="{92D35EC6-B945-41C3-ACF4-D6ED3F4A0319}"/>
          </ac:spMkLst>
        </pc:spChg>
        <pc:spChg chg="add del mod">
          <ac:chgData name="Andrew Egelhof" userId="29058917-62c7-476e-9c17-21507d35c92b" providerId="ADAL" clId="{CCC7B729-793A-4328-921B-7073466B6191}" dt="2018-05-05T19:13:04.550" v="481" actId="20577"/>
          <ac:spMkLst>
            <pc:docMk/>
            <pc:sldMk cId="1877594445" sldId="287"/>
            <ac:spMk id="7" creationId="{5BE60E98-B94D-418D-9A5F-07541ACA6C54}"/>
          </ac:spMkLst>
        </pc:spChg>
        <pc:spChg chg="add del mod">
          <ac:chgData name="Andrew Egelhof" userId="29058917-62c7-476e-9c17-21507d35c92b" providerId="ADAL" clId="{CCC7B729-793A-4328-921B-7073466B6191}" dt="2018-05-05T19:13:29.409" v="486" actId="478"/>
          <ac:spMkLst>
            <pc:docMk/>
            <pc:sldMk cId="1877594445" sldId="287"/>
            <ac:spMk id="10" creationId="{94679B4B-1F36-4F3C-979F-D9AC5F263CB3}"/>
          </ac:spMkLst>
        </pc:spChg>
        <pc:spChg chg="add del mod">
          <ac:chgData name="Andrew Egelhof" userId="29058917-62c7-476e-9c17-21507d35c92b" providerId="ADAL" clId="{CCC7B729-793A-4328-921B-7073466B6191}" dt="2018-05-05T19:13:31.894" v="487" actId="478"/>
          <ac:spMkLst>
            <pc:docMk/>
            <pc:sldMk cId="1877594445" sldId="287"/>
            <ac:spMk id="12" creationId="{46B0D19C-6DAC-4D16-BAD0-834DFD7A9DD6}"/>
          </ac:spMkLst>
        </pc:spChg>
        <pc:spChg chg="add mod">
          <ac:chgData name="Andrew Egelhof" userId="29058917-62c7-476e-9c17-21507d35c92b" providerId="ADAL" clId="{CCC7B729-793A-4328-921B-7073466B6191}" dt="2018-05-05T19:18:46.677" v="573" actId="1076"/>
          <ac:spMkLst>
            <pc:docMk/>
            <pc:sldMk cId="1877594445" sldId="287"/>
            <ac:spMk id="14" creationId="{7E7536E2-AC59-491A-9CC8-DF6D5BB988B2}"/>
          </ac:spMkLst>
        </pc:spChg>
        <pc:spChg chg="add del mod">
          <ac:chgData name="Andrew Egelhof" userId="29058917-62c7-476e-9c17-21507d35c92b" providerId="ADAL" clId="{CCC7B729-793A-4328-921B-7073466B6191}" dt="2018-05-05T19:18:23.052" v="551" actId="478"/>
          <ac:spMkLst>
            <pc:docMk/>
            <pc:sldMk cId="1877594445" sldId="287"/>
            <ac:spMk id="15" creationId="{1CE16E8A-19C1-4429-B840-300966DC40B4}"/>
          </ac:spMkLst>
        </pc:spChg>
        <pc:spChg chg="add mod">
          <ac:chgData name="Andrew Egelhof" userId="29058917-62c7-476e-9c17-21507d35c92b" providerId="ADAL" clId="{CCC7B729-793A-4328-921B-7073466B6191}" dt="2018-05-05T19:19:12.849" v="581" actId="1076"/>
          <ac:spMkLst>
            <pc:docMk/>
            <pc:sldMk cId="1877594445" sldId="287"/>
            <ac:spMk id="16" creationId="{DA795AFA-8797-464E-B890-44D71CEBF964}"/>
          </ac:spMkLst>
        </pc:spChg>
        <pc:spChg chg="add mod">
          <ac:chgData name="Andrew Egelhof" userId="29058917-62c7-476e-9c17-21507d35c92b" providerId="ADAL" clId="{CCC7B729-793A-4328-921B-7073466B6191}" dt="2018-05-05T19:20:56.709" v="592" actId="255"/>
          <ac:spMkLst>
            <pc:docMk/>
            <pc:sldMk cId="1877594445" sldId="287"/>
            <ac:spMk id="18" creationId="{BF46072F-CAB3-470F-A5E6-FA848790821F}"/>
          </ac:spMkLst>
        </pc:spChg>
        <pc:spChg chg="add del">
          <ac:chgData name="Andrew Egelhof" userId="29058917-62c7-476e-9c17-21507d35c92b" providerId="ADAL" clId="{CCC7B729-793A-4328-921B-7073466B6191}" dt="2018-05-05T19:20:38.865" v="590" actId="478"/>
          <ac:spMkLst>
            <pc:docMk/>
            <pc:sldMk cId="1877594445" sldId="287"/>
            <ac:spMk id="19" creationId="{3C3D0676-B1D3-4182-B9D7-A6BB8535D7C8}"/>
          </ac:spMkLst>
        </pc:spChg>
        <pc:graphicFrameChg chg="add del mod">
          <ac:chgData name="Andrew Egelhof" userId="29058917-62c7-476e-9c17-21507d35c92b" providerId="ADAL" clId="{CCC7B729-793A-4328-921B-7073466B6191}" dt="2018-05-05T19:13:04.034" v="480" actId="478"/>
          <ac:graphicFrameMkLst>
            <pc:docMk/>
            <pc:sldMk cId="1877594445" sldId="287"/>
            <ac:graphicFrameMk id="5" creationId="{902CD968-E046-4EFA-82A7-96B0CD37CBBA}"/>
          </ac:graphicFrameMkLst>
        </pc:graphicFrameChg>
        <pc:graphicFrameChg chg="add del mod modGraphic">
          <ac:chgData name="Andrew Egelhof" userId="29058917-62c7-476e-9c17-21507d35c92b" providerId="ADAL" clId="{CCC7B729-793A-4328-921B-7073466B6191}" dt="2018-05-05T19:13:26.847" v="484" actId="478"/>
          <ac:graphicFrameMkLst>
            <pc:docMk/>
            <pc:sldMk cId="1877594445" sldId="287"/>
            <ac:graphicFrameMk id="8" creationId="{AAF4C4DF-8243-407F-99D6-14CA9E8C6A9E}"/>
          </ac:graphicFrameMkLst>
        </pc:graphicFrameChg>
        <pc:graphicFrameChg chg="add mod modGraphic">
          <ac:chgData name="Andrew Egelhof" userId="29058917-62c7-476e-9c17-21507d35c92b" providerId="ADAL" clId="{CCC7B729-793A-4328-921B-7073466B6191}" dt="2018-05-05T19:18:46.677" v="573" actId="1076"/>
          <ac:graphicFrameMkLst>
            <pc:docMk/>
            <pc:sldMk cId="1877594445" sldId="287"/>
            <ac:graphicFrameMk id="13" creationId="{EF6C7772-16B0-4843-A9A4-90F54CBCE16A}"/>
          </ac:graphicFrameMkLst>
        </pc:graphicFrameChg>
      </pc:sldChg>
      <pc:sldChg chg="addSp delSp modSp add">
        <pc:chgData name="Andrew Egelhof" userId="29058917-62c7-476e-9c17-21507d35c92b" providerId="ADAL" clId="{CCC7B729-793A-4328-921B-7073466B6191}" dt="2018-05-05T19:25:39.148" v="1136" actId="20577"/>
        <pc:sldMkLst>
          <pc:docMk/>
          <pc:sldMk cId="1965199964" sldId="288"/>
        </pc:sldMkLst>
        <pc:spChg chg="del">
          <ac:chgData name="Andrew Egelhof" userId="29058917-62c7-476e-9c17-21507d35c92b" providerId="ADAL" clId="{CCC7B729-793A-4328-921B-7073466B6191}" dt="2018-05-05T19:19:32.771" v="583" actId="20577"/>
          <ac:spMkLst>
            <pc:docMk/>
            <pc:sldMk cId="1965199964" sldId="288"/>
            <ac:spMk id="2" creationId="{8A51271E-EEF6-4570-B7DA-C4240341C9DA}"/>
          </ac:spMkLst>
        </pc:spChg>
        <pc:spChg chg="del">
          <ac:chgData name="Andrew Egelhof" userId="29058917-62c7-476e-9c17-21507d35c92b" providerId="ADAL" clId="{CCC7B729-793A-4328-921B-7073466B6191}" dt="2018-05-05T19:19:32.771" v="583" actId="20577"/>
          <ac:spMkLst>
            <pc:docMk/>
            <pc:sldMk cId="1965199964" sldId="288"/>
            <ac:spMk id="3" creationId="{6A7B2E79-0FD7-4DB6-ABEA-DDAE9D8555DA}"/>
          </ac:spMkLst>
        </pc:spChg>
        <pc:spChg chg="del">
          <ac:chgData name="Andrew Egelhof" userId="29058917-62c7-476e-9c17-21507d35c92b" providerId="ADAL" clId="{CCC7B729-793A-4328-921B-7073466B6191}" dt="2018-05-05T19:19:32.771" v="583" actId="20577"/>
          <ac:spMkLst>
            <pc:docMk/>
            <pc:sldMk cId="1965199964" sldId="288"/>
            <ac:spMk id="4" creationId="{D4E6A2EB-A2B5-4736-90A8-8F38A05FF560}"/>
          </ac:spMkLst>
        </pc:spChg>
        <pc:spChg chg="add mod">
          <ac:chgData name="Andrew Egelhof" userId="29058917-62c7-476e-9c17-21507d35c92b" providerId="ADAL" clId="{CCC7B729-793A-4328-921B-7073466B6191}" dt="2018-05-05T19:21:15.677" v="628" actId="20577"/>
          <ac:spMkLst>
            <pc:docMk/>
            <pc:sldMk cId="1965199964" sldId="288"/>
            <ac:spMk id="5" creationId="{16AFE7EB-98C4-470A-BCD2-651B344F20DA}"/>
          </ac:spMkLst>
        </pc:spChg>
        <pc:spChg chg="add mod">
          <ac:chgData name="Andrew Egelhof" userId="29058917-62c7-476e-9c17-21507d35c92b" providerId="ADAL" clId="{CCC7B729-793A-4328-921B-7073466B6191}" dt="2018-05-05T19:25:39.148" v="1136" actId="20577"/>
          <ac:spMkLst>
            <pc:docMk/>
            <pc:sldMk cId="1965199964" sldId="288"/>
            <ac:spMk id="6" creationId="{BAFC0169-0A05-4A11-91F7-F2785660BF92}"/>
          </ac:spMkLst>
        </pc:spChg>
        <pc:spChg chg="add del mod">
          <ac:chgData name="Andrew Egelhof" userId="29058917-62c7-476e-9c17-21507d35c92b" providerId="ADAL" clId="{CCC7B729-793A-4328-921B-7073466B6191}" dt="2018-05-05T19:21:06.849" v="594" actId="478"/>
          <ac:spMkLst>
            <pc:docMk/>
            <pc:sldMk cId="1965199964" sldId="288"/>
            <ac:spMk id="7" creationId="{0E48F0D3-479E-4216-8706-BB4981A06AE5}"/>
          </ac:spMkLst>
        </pc:spChg>
      </pc:sldChg>
      <pc:sldChg chg="addSp delSp modSp add mod ord">
        <pc:chgData name="Andrew Egelhof" userId="29058917-62c7-476e-9c17-21507d35c92b" providerId="ADAL" clId="{CCC7B729-793A-4328-921B-7073466B6191}" dt="2018-05-05T19:54:03.324" v="1455" actId="313"/>
        <pc:sldMkLst>
          <pc:docMk/>
          <pc:sldMk cId="2740274686" sldId="289"/>
        </pc:sldMkLst>
        <pc:spChg chg="mod">
          <ac:chgData name="Andrew Egelhof" userId="29058917-62c7-476e-9c17-21507d35c92b" providerId="ADAL" clId="{CCC7B729-793A-4328-921B-7073466B6191}" dt="2018-05-05T19:25:55.616" v="1152" actId="20577"/>
          <ac:spMkLst>
            <pc:docMk/>
            <pc:sldMk cId="2740274686" sldId="289"/>
            <ac:spMk id="2" creationId="{EE22D5A4-6010-48F0-BD0F-9172CDCD5518}"/>
          </ac:spMkLst>
        </pc:spChg>
        <pc:spChg chg="del">
          <ac:chgData name="Andrew Egelhof" userId="29058917-62c7-476e-9c17-21507d35c92b" providerId="ADAL" clId="{CCC7B729-793A-4328-921B-7073466B6191}" dt="2018-05-05T19:26:00.679" v="1153" actId="313"/>
          <ac:spMkLst>
            <pc:docMk/>
            <pc:sldMk cId="2740274686" sldId="289"/>
            <ac:spMk id="3" creationId="{1BC94CBF-060E-4AF5-8F2A-2F09DE79EDAD}"/>
          </ac:spMkLst>
        </pc:spChg>
        <pc:spChg chg="del">
          <ac:chgData name="Andrew Egelhof" userId="29058917-62c7-476e-9c17-21507d35c92b" providerId="ADAL" clId="{CCC7B729-793A-4328-921B-7073466B6191}" dt="2018-05-05T19:26:00.679" v="1153" actId="313"/>
          <ac:spMkLst>
            <pc:docMk/>
            <pc:sldMk cId="2740274686" sldId="289"/>
            <ac:spMk id="4" creationId="{6EE9FAE0-FE88-49EC-B79A-BD3781F92797}"/>
          </ac:spMkLst>
        </pc:spChg>
        <pc:spChg chg="add del mod">
          <ac:chgData name="Andrew Egelhof" userId="29058917-62c7-476e-9c17-21507d35c92b" providerId="ADAL" clId="{CCC7B729-793A-4328-921B-7073466B6191}" dt="2018-05-05T19:26:23.132" v="1155" actId="1957"/>
          <ac:spMkLst>
            <pc:docMk/>
            <pc:sldMk cId="2740274686" sldId="289"/>
            <ac:spMk id="5" creationId="{351EFCAB-DE9A-45D2-918E-64E528027597}"/>
          </ac:spMkLst>
        </pc:spChg>
        <pc:spChg chg="add mod">
          <ac:chgData name="Andrew Egelhof" userId="29058917-62c7-476e-9c17-21507d35c92b" providerId="ADAL" clId="{CCC7B729-793A-4328-921B-7073466B6191}" dt="2018-05-05T19:54:03.324" v="1455" actId="313"/>
          <ac:spMkLst>
            <pc:docMk/>
            <pc:sldMk cId="2740274686" sldId="289"/>
            <ac:spMk id="9" creationId="{18B011DA-1499-4FC4-AE11-7A9E1DAE9F18}"/>
          </ac:spMkLst>
        </pc:spChg>
        <pc:graphicFrameChg chg="add del mod">
          <ac:chgData name="Andrew Egelhof" userId="29058917-62c7-476e-9c17-21507d35c92b" providerId="ADAL" clId="{CCC7B729-793A-4328-921B-7073466B6191}" dt="2018-05-05T19:27:01.101" v="1156" actId="478"/>
          <ac:graphicFrameMkLst>
            <pc:docMk/>
            <pc:sldMk cId="2740274686" sldId="289"/>
            <ac:graphicFrameMk id="8" creationId="{184BF044-0AE6-4D8A-A32D-95F0DC7F7BEE}"/>
          </ac:graphicFrameMkLst>
        </pc:graphicFrameChg>
      </pc:sldChg>
      <pc:sldChg chg="addSp delSp modSp add mod ord">
        <pc:chgData name="Andrew Egelhof" userId="29058917-62c7-476e-9c17-21507d35c92b" providerId="ADAL" clId="{CCC7B729-793A-4328-921B-7073466B6191}" dt="2018-05-05T19:53:36.238" v="1451" actId="1076"/>
        <pc:sldMkLst>
          <pc:docMk/>
          <pc:sldMk cId="1882350226" sldId="290"/>
        </pc:sldMkLst>
        <pc:spChg chg="mod">
          <ac:chgData name="Andrew Egelhof" userId="29058917-62c7-476e-9c17-21507d35c92b" providerId="ADAL" clId="{CCC7B729-793A-4328-921B-7073466B6191}" dt="2018-05-05T19:33:14.119" v="1324" actId="1076"/>
          <ac:spMkLst>
            <pc:docMk/>
            <pc:sldMk cId="1882350226" sldId="290"/>
            <ac:spMk id="2" creationId="{AAB65B8C-0D2E-41ED-9513-0168CBAEF547}"/>
          </ac:spMkLst>
        </pc:spChg>
        <pc:spChg chg="del">
          <ac:chgData name="Andrew Egelhof" userId="29058917-62c7-476e-9c17-21507d35c92b" providerId="ADAL" clId="{CCC7B729-793A-4328-921B-7073466B6191}" dt="2018-05-05T19:27:31.781" v="1160" actId="1957"/>
          <ac:spMkLst>
            <pc:docMk/>
            <pc:sldMk cId="1882350226" sldId="290"/>
            <ac:spMk id="3" creationId="{A5B4168C-B2B3-4670-BC06-F19C8E62EFA7}"/>
          </ac:spMkLst>
        </pc:spChg>
        <pc:spChg chg="add mod">
          <ac:chgData name="Andrew Egelhof" userId="29058917-62c7-476e-9c17-21507d35c92b" providerId="ADAL" clId="{CCC7B729-793A-4328-921B-7073466B6191}" dt="2018-05-05T19:53:36.238" v="1451" actId="1076"/>
          <ac:spMkLst>
            <pc:docMk/>
            <pc:sldMk cId="1882350226" sldId="290"/>
            <ac:spMk id="12" creationId="{158F7927-DAE8-4A9E-85AE-5BDAA121C468}"/>
          </ac:spMkLst>
        </pc:spChg>
        <pc:graphicFrameChg chg="add mod">
          <ac:chgData name="Andrew Egelhof" userId="29058917-62c7-476e-9c17-21507d35c92b" providerId="ADAL" clId="{CCC7B729-793A-4328-921B-7073466B6191}" dt="2018-05-05T19:38:19.995" v="1368" actId="1076"/>
          <ac:graphicFrameMkLst>
            <pc:docMk/>
            <pc:sldMk cId="1882350226" sldId="290"/>
            <ac:graphicFrameMk id="6" creationId="{C8CB229C-7A92-497E-AFEF-4A62E5B52676}"/>
          </ac:graphicFrameMkLst>
        </pc:graphicFrameChg>
        <pc:graphicFrameChg chg="add del mod">
          <ac:chgData name="Andrew Egelhof" userId="29058917-62c7-476e-9c17-21507d35c92b" providerId="ADAL" clId="{CCC7B729-793A-4328-921B-7073466B6191}" dt="2018-05-05T19:36:33.354" v="1350" actId="478"/>
          <ac:graphicFrameMkLst>
            <pc:docMk/>
            <pc:sldMk cId="1882350226" sldId="290"/>
            <ac:graphicFrameMk id="7" creationId="{95C5F16A-9955-450C-BF0E-B36F887D962F}"/>
          </ac:graphicFrameMkLst>
        </pc:graphicFrameChg>
        <pc:graphicFrameChg chg="add del mod">
          <ac:chgData name="Andrew Egelhof" userId="29058917-62c7-476e-9c17-21507d35c92b" providerId="ADAL" clId="{CCC7B729-793A-4328-921B-7073466B6191}" dt="2018-05-05T19:36:31.885" v="1349" actId="478"/>
          <ac:graphicFrameMkLst>
            <pc:docMk/>
            <pc:sldMk cId="1882350226" sldId="290"/>
            <ac:graphicFrameMk id="8" creationId="{8DB08EB4-558F-4BE1-B548-4D16C3E74FDF}"/>
          </ac:graphicFrameMkLst>
        </pc:graphicFrameChg>
        <pc:graphicFrameChg chg="add mod">
          <ac:chgData name="Andrew Egelhof" userId="29058917-62c7-476e-9c17-21507d35c92b" providerId="ADAL" clId="{CCC7B729-793A-4328-921B-7073466B6191}" dt="2018-05-05T19:38:22.948" v="1369" actId="1076"/>
          <ac:graphicFrameMkLst>
            <pc:docMk/>
            <pc:sldMk cId="1882350226" sldId="290"/>
            <ac:graphicFrameMk id="9" creationId="{9FDDB9B6-3FFD-4606-AE39-8FC6AEBCDCE6}"/>
          </ac:graphicFrameMkLst>
        </pc:graphicFrameChg>
        <pc:graphicFrameChg chg="add del mod">
          <ac:chgData name="Andrew Egelhof" userId="29058917-62c7-476e-9c17-21507d35c92b" providerId="ADAL" clId="{CCC7B729-793A-4328-921B-7073466B6191}" dt="2018-05-05T19:38:07.495" v="1365" actId="478"/>
          <ac:graphicFrameMkLst>
            <pc:docMk/>
            <pc:sldMk cId="1882350226" sldId="290"/>
            <ac:graphicFrameMk id="10" creationId="{A510BCF9-6041-4FBB-BE7B-05A8F9F28135}"/>
          </ac:graphicFrameMkLst>
        </pc:graphicFrameChg>
        <pc:graphicFrameChg chg="add del mod">
          <ac:chgData name="Andrew Egelhof" userId="29058917-62c7-476e-9c17-21507d35c92b" providerId="ADAL" clId="{CCC7B729-793A-4328-921B-7073466B6191}" dt="2018-05-05T19:38:08.933" v="1366" actId="478"/>
          <ac:graphicFrameMkLst>
            <pc:docMk/>
            <pc:sldMk cId="1882350226" sldId="290"/>
            <ac:graphicFrameMk id="11" creationId="{692D1666-01BB-40AD-806A-08DAFEAA7DB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"Tweet Share"</c:v>
                </c:pt>
              </c:strCache>
            </c:strRef>
          </c:tx>
          <c:dPt>
            <c:idx val="0"/>
            <c:bubble3D val="0"/>
            <c:spPr>
              <a:solidFill>
                <a:srgbClr val="5454F6"/>
              </a:solidFill>
              <a:ln w="19050">
                <a:solidFill>
                  <a:schemeClr val="lt1"/>
                </a:solidFill>
              </a:ln>
              <a:effectLst/>
            </c:spPr>
            <c:extLst>
              <c:ext xmlns:c16="http://schemas.microsoft.com/office/drawing/2014/chart" uri="{C3380CC4-5D6E-409C-BE32-E72D297353CC}">
                <c16:uniqueId val="{00000001-CBDA-4796-92F4-1E51EDC42345}"/>
              </c:ext>
            </c:extLst>
          </c:dPt>
          <c:dPt>
            <c:idx val="1"/>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3-CBDA-4796-92F4-1E51EDC42345}"/>
              </c:ext>
            </c:extLst>
          </c:dPt>
          <c:cat>
            <c:strRef>
              <c:f>Sheet1!$A$2:$A$3</c:f>
              <c:strCache>
                <c:ptCount val="2"/>
                <c:pt idx="0">
                  <c:v>iPhone X</c:v>
                </c:pt>
                <c:pt idx="1">
                  <c:v>Galaxy S9</c:v>
                </c:pt>
              </c:strCache>
            </c:strRef>
          </c:cat>
          <c:val>
            <c:numRef>
              <c:f>Sheet1!$B$2:$B$3</c:f>
              <c:numCache>
                <c:formatCode>General</c:formatCode>
                <c:ptCount val="2"/>
                <c:pt idx="0">
                  <c:v>74.900000000000006</c:v>
                </c:pt>
                <c:pt idx="1">
                  <c:v>23.1</c:v>
                </c:pt>
              </c:numCache>
            </c:numRef>
          </c:val>
          <c:extLst>
            <c:ext xmlns:c16="http://schemas.microsoft.com/office/drawing/2014/chart" uri="{C3380CC4-5D6E-409C-BE32-E72D297353CC}">
              <c16:uniqueId val="{00000000-A64D-4C7A-B001-9FEF418BE7D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Sentiment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iPhone X</c:v>
                </c:pt>
              </c:strCache>
            </c:strRef>
          </c:tx>
          <c:spPr>
            <a:solidFill>
              <a:srgbClr val="5454F6"/>
            </a:solidFill>
            <a:ln>
              <a:noFill/>
            </a:ln>
            <a:effectLst/>
          </c:spPr>
          <c:invertIfNegative val="0"/>
          <c:cat>
            <c:strRef>
              <c:f>Sheet1!$A$2:$A$4</c:f>
              <c:strCache>
                <c:ptCount val="3"/>
                <c:pt idx="0">
                  <c:v>Positive</c:v>
                </c:pt>
                <c:pt idx="1">
                  <c:v>Negative</c:v>
                </c:pt>
                <c:pt idx="2">
                  <c:v>Neutral</c:v>
                </c:pt>
              </c:strCache>
            </c:strRef>
          </c:cat>
          <c:val>
            <c:numRef>
              <c:f>Sheet1!$B$2:$B$4</c:f>
              <c:numCache>
                <c:formatCode>0.00%</c:formatCode>
                <c:ptCount val="3"/>
                <c:pt idx="0" formatCode="0%">
                  <c:v>0.47</c:v>
                </c:pt>
                <c:pt idx="1">
                  <c:v>5.2999999999999999E-2</c:v>
                </c:pt>
                <c:pt idx="2">
                  <c:v>0.47799999999999998</c:v>
                </c:pt>
              </c:numCache>
            </c:numRef>
          </c:val>
          <c:extLst>
            <c:ext xmlns:c16="http://schemas.microsoft.com/office/drawing/2014/chart" uri="{C3380CC4-5D6E-409C-BE32-E72D297353CC}">
              <c16:uniqueId val="{00000000-1404-4F3C-8AD5-AC60B317EDE9}"/>
            </c:ext>
          </c:extLst>
        </c:ser>
        <c:ser>
          <c:idx val="1"/>
          <c:order val="1"/>
          <c:tx>
            <c:strRef>
              <c:f>Sheet1!$C$1</c:f>
              <c:strCache>
                <c:ptCount val="1"/>
                <c:pt idx="0">
                  <c:v>Galaxy S9</c:v>
                </c:pt>
              </c:strCache>
            </c:strRef>
          </c:tx>
          <c:spPr>
            <a:solidFill>
              <a:srgbClr val="4B866D"/>
            </a:solidFill>
            <a:ln>
              <a:noFill/>
            </a:ln>
            <a:effectLst/>
          </c:spPr>
          <c:invertIfNegative val="0"/>
          <c:cat>
            <c:strRef>
              <c:f>Sheet1!$A$2:$A$4</c:f>
              <c:strCache>
                <c:ptCount val="3"/>
                <c:pt idx="0">
                  <c:v>Positive</c:v>
                </c:pt>
                <c:pt idx="1">
                  <c:v>Negative</c:v>
                </c:pt>
                <c:pt idx="2">
                  <c:v>Neutral</c:v>
                </c:pt>
              </c:strCache>
            </c:strRef>
          </c:cat>
          <c:val>
            <c:numRef>
              <c:f>Sheet1!$C$2:$C$4</c:f>
              <c:numCache>
                <c:formatCode>0.00%</c:formatCode>
                <c:ptCount val="3"/>
                <c:pt idx="0">
                  <c:v>0.38100000000000001</c:v>
                </c:pt>
                <c:pt idx="1">
                  <c:v>9.4E-2</c:v>
                </c:pt>
                <c:pt idx="2">
                  <c:v>0.52500000000000002</c:v>
                </c:pt>
              </c:numCache>
            </c:numRef>
          </c:val>
          <c:extLst>
            <c:ext xmlns:c16="http://schemas.microsoft.com/office/drawing/2014/chart" uri="{C3380CC4-5D6E-409C-BE32-E72D297353CC}">
              <c16:uniqueId val="{00000001-1404-4F3C-8AD5-AC60B317EDE9}"/>
            </c:ext>
          </c:extLst>
        </c:ser>
        <c:dLbls>
          <c:showLegendKey val="0"/>
          <c:showVal val="0"/>
          <c:showCatName val="0"/>
          <c:showSerName val="0"/>
          <c:showPercent val="0"/>
          <c:showBubbleSize val="0"/>
        </c:dLbls>
        <c:gapWidth val="219"/>
        <c:overlap val="-27"/>
        <c:axId val="614085512"/>
        <c:axId val="614086168"/>
      </c:barChart>
      <c:catAx>
        <c:axId val="614085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086168"/>
        <c:crosses val="autoZero"/>
        <c:auto val="1"/>
        <c:lblAlgn val="ctr"/>
        <c:lblOffset val="100"/>
        <c:noMultiLvlLbl val="0"/>
      </c:catAx>
      <c:valAx>
        <c:axId val="614086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085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5/6/2018</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5/6/2018</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2</a:t>
            </a:fld>
            <a:endParaRPr lang="en-US"/>
          </a:p>
        </p:txBody>
      </p:sp>
    </p:spTree>
    <p:extLst>
      <p:ext uri="{BB962C8B-B14F-4D97-AF65-F5344CB8AC3E}">
        <p14:creationId xmlns:p14="http://schemas.microsoft.com/office/powerpoint/2010/main" val="73205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3E963C-1534-4F8D-B2A7-66D81AA25953}" type="slidenum">
              <a:rPr lang="en-US" smtClean="0"/>
              <a:t>17</a:t>
            </a:fld>
            <a:endParaRPr lang="en-US"/>
          </a:p>
        </p:txBody>
      </p:sp>
    </p:spTree>
    <p:extLst>
      <p:ext uri="{BB962C8B-B14F-4D97-AF65-F5344CB8AC3E}">
        <p14:creationId xmlns:p14="http://schemas.microsoft.com/office/powerpoint/2010/main" val="374509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5/6/2018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a:t>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descr="An empty placeholder to add an image. Click on the placeholder and select the image that you wish to add"/>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descr="An empty placeholder to add an image. Click on the placeholder and select the image that you wish to add"/>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descr="An empty placeholder to add an image. Click on the placeholder and select the image that you wish to add"/>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5/6/2018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5/6/2018</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5/6/2018</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3"/>
          <p:cNvSpPr>
            <a:spLocks noGrp="1"/>
          </p:cNvSpPr>
          <p:nvPr>
            <p:ph type="ftr" sz="quarter" idx="11"/>
          </p:nvPr>
        </p:nvSpPr>
        <p:spPr/>
        <p:txBody>
          <a:bodyPr/>
          <a:lstStyle/>
          <a:p>
            <a:r>
              <a:rPr lang="en-US" dirty="0"/>
              <a:t>Add a footer</a:t>
            </a:r>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2"/>
          <p:cNvSpPr>
            <a:spLocks noGrp="1"/>
          </p:cNvSpPr>
          <p:nvPr>
            <p:ph type="ftr" sz="quarter" idx="11"/>
          </p:nvPr>
        </p:nvSpPr>
        <p:spPr/>
        <p:txBody>
          <a:bodyPr/>
          <a:lstStyle/>
          <a:p>
            <a:r>
              <a:rPr lang="en-US" dirty="0"/>
              <a:t>Add a footer</a:t>
            </a:r>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5" name="Footer Placeholder 5"/>
          <p:cNvSpPr>
            <a:spLocks noGrp="1"/>
          </p:cNvSpPr>
          <p:nvPr>
            <p:ph type="ftr" sz="quarter" idx="11"/>
          </p:nvPr>
        </p:nvSpPr>
        <p:spPr/>
        <p:txBody>
          <a:bodyPr/>
          <a:lstStyle/>
          <a:p>
            <a:r>
              <a:rPr lang="en-US" dirty="0"/>
              <a:t>Add a footer</a:t>
            </a:r>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p:cNvPicPr>
            <a:picLocks noChangeAspect="1"/>
          </p:cNvPicPr>
          <p:nvPr userDrawn="1"/>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alpha val="60000"/>
                  </a:schemeClr>
                </a:solidFill>
              </a:defRPr>
            </a:lvl1pPr>
          </a:lstStyle>
          <a:p>
            <a:fld id="{4AAD347D-5ACD-4C99-B74B-A9C85AD731AF}" type="datetimeFigureOut">
              <a:rPr lang="en-US" smtClean="0"/>
              <a:pPr/>
              <a:t>5/6/2018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dirty="0"/>
              <a:t>Add a footer</a:t>
            </a:r>
          </a:p>
        </p:txBody>
      </p:sp>
      <p:sp>
        <p:nvSpPr>
          <p:cNvPr id="14" name="Rectangle 13"/>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54955" y="1447800"/>
            <a:ext cx="8825658" cy="1026459"/>
          </a:xfrm>
        </p:spPr>
        <p:txBody>
          <a:bodyPr/>
          <a:lstStyle/>
          <a:p>
            <a:pPr algn="ctr"/>
            <a:r>
              <a:rPr lang="en-US" sz="6000" dirty="0"/>
              <a:t>iPhone X vs Galaxy S9</a:t>
            </a:r>
          </a:p>
        </p:txBody>
      </p:sp>
      <p:sp>
        <p:nvSpPr>
          <p:cNvPr id="2" name="TextBox 1">
            <a:extLst>
              <a:ext uri="{FF2B5EF4-FFF2-40B4-BE49-F238E27FC236}">
                <a16:creationId xmlns:a16="http://schemas.microsoft.com/office/drawing/2014/main" id="{F8FACFEE-BB05-4F9D-9E68-80E862D5AFA7}"/>
              </a:ext>
            </a:extLst>
          </p:cNvPr>
          <p:cNvSpPr txBox="1"/>
          <p:nvPr/>
        </p:nvSpPr>
        <p:spPr>
          <a:xfrm>
            <a:off x="3588377" y="2398955"/>
            <a:ext cx="3958814" cy="461665"/>
          </a:xfrm>
          <a:prstGeom prst="rect">
            <a:avLst/>
          </a:prstGeom>
          <a:noFill/>
        </p:spPr>
        <p:txBody>
          <a:bodyPr wrap="square" rtlCol="0">
            <a:spAutoFit/>
          </a:bodyPr>
          <a:lstStyle/>
          <a:p>
            <a:pPr algn="ctr"/>
            <a:r>
              <a:rPr lang="en-US" sz="2400" dirty="0"/>
              <a:t>A Twitter Analysis</a:t>
            </a:r>
          </a:p>
        </p:txBody>
      </p:sp>
      <p:sp>
        <p:nvSpPr>
          <p:cNvPr id="9" name="TextBox 8">
            <a:extLst>
              <a:ext uri="{FF2B5EF4-FFF2-40B4-BE49-F238E27FC236}">
                <a16:creationId xmlns:a16="http://schemas.microsoft.com/office/drawing/2014/main" id="{8F7EAB69-C93F-47A8-9BC3-03F6B5B784AE}"/>
              </a:ext>
            </a:extLst>
          </p:cNvPr>
          <p:cNvSpPr txBox="1"/>
          <p:nvPr/>
        </p:nvSpPr>
        <p:spPr>
          <a:xfrm>
            <a:off x="1154955" y="4098664"/>
            <a:ext cx="8591473" cy="1754326"/>
          </a:xfrm>
          <a:prstGeom prst="rect">
            <a:avLst/>
          </a:prstGeom>
          <a:noFill/>
        </p:spPr>
        <p:txBody>
          <a:bodyPr wrap="square" rtlCol="0">
            <a:spAutoFit/>
          </a:bodyPr>
          <a:lstStyle/>
          <a:p>
            <a:r>
              <a:rPr lang="en-US" dirty="0"/>
              <a:t>Doyle Ervin</a:t>
            </a:r>
          </a:p>
          <a:p>
            <a:r>
              <a:rPr lang="en-US" dirty="0"/>
              <a:t>Andrew Egelhof</a:t>
            </a:r>
          </a:p>
          <a:p>
            <a:endParaRPr lang="en-US" dirty="0"/>
          </a:p>
          <a:p>
            <a:r>
              <a:rPr lang="en-US" dirty="0"/>
              <a:t>Kansas State University</a:t>
            </a:r>
          </a:p>
          <a:p>
            <a:r>
              <a:rPr lang="en-US" dirty="0"/>
              <a:t>MIS 670</a:t>
            </a:r>
          </a:p>
          <a:p>
            <a:r>
              <a:rPr lang="en-US" dirty="0"/>
              <a:t>Spring 2018</a:t>
            </a:r>
          </a:p>
        </p:txBody>
      </p:sp>
      <p:pic>
        <p:nvPicPr>
          <p:cNvPr id="4" name="media1H">
            <a:hlinkClick r:id="" action="ppaction://media"/>
            <a:extLst>
              <a:ext uri="{FF2B5EF4-FFF2-40B4-BE49-F238E27FC236}">
                <a16:creationId xmlns:a16="http://schemas.microsoft.com/office/drawing/2014/main" id="{D948B815-EC08-46B2-8668-441CEDBDF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7800" y="6289040"/>
            <a:ext cx="340360" cy="34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dirty="0"/>
              <a:t>Galaxy S9 Descriptive Analytics Important Findings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p:txBody>
          <a:bodyPr/>
          <a:lstStyle/>
          <a:p>
            <a:r>
              <a:rPr lang="en-US" dirty="0"/>
              <a:t>8,168 Total tweets</a:t>
            </a:r>
          </a:p>
          <a:p>
            <a:r>
              <a:rPr lang="en-US" dirty="0"/>
              <a:t>6,169 Unique users</a:t>
            </a:r>
          </a:p>
          <a:p>
            <a:r>
              <a:rPr lang="en-US" dirty="0"/>
              <a:t>4,374 Original Tweets</a:t>
            </a:r>
          </a:p>
          <a:p>
            <a:r>
              <a:rPr lang="en-US" dirty="0"/>
              <a:t>3,793 Retweets</a:t>
            </a:r>
          </a:p>
          <a:p>
            <a:r>
              <a:rPr lang="en-US" dirty="0"/>
              <a:t>7,642 User Mentions</a:t>
            </a:r>
          </a:p>
          <a:p>
            <a:r>
              <a:rPr lang="en-US" dirty="0"/>
              <a:t>4,231 URLs</a:t>
            </a:r>
          </a:p>
          <a:p>
            <a:r>
              <a:rPr lang="en-US" dirty="0"/>
              <a:t>6,996 Hashtags</a:t>
            </a:r>
          </a:p>
          <a:p>
            <a:endParaRPr lang="en-US" dirty="0"/>
          </a:p>
        </p:txBody>
      </p:sp>
      <p:sp>
        <p:nvSpPr>
          <p:cNvPr id="4" name="Content Placeholder 3">
            <a:extLst>
              <a:ext uri="{FF2B5EF4-FFF2-40B4-BE49-F238E27FC236}">
                <a16:creationId xmlns:a16="http://schemas.microsoft.com/office/drawing/2014/main" id="{D9946D00-9E3E-4AA6-8174-9D892D398FFB}"/>
              </a:ext>
            </a:extLst>
          </p:cNvPr>
          <p:cNvSpPr>
            <a:spLocks noGrp="1"/>
          </p:cNvSpPr>
          <p:nvPr>
            <p:ph sz="half" idx="2"/>
          </p:nvPr>
        </p:nvSpPr>
        <p:spPr/>
        <p:txBody>
          <a:bodyPr/>
          <a:lstStyle/>
          <a:p>
            <a:r>
              <a:rPr lang="en-US" dirty="0"/>
              <a:t>1.3 Avg. tweets Per User</a:t>
            </a:r>
          </a:p>
          <a:p>
            <a:r>
              <a:rPr lang="en-US" dirty="0"/>
              <a:t>0.94 User Mentions per tweet</a:t>
            </a:r>
          </a:p>
          <a:p>
            <a:r>
              <a:rPr lang="en-US" dirty="0"/>
              <a:t>0.52 URLs per tweet</a:t>
            </a:r>
          </a:p>
          <a:p>
            <a:r>
              <a:rPr lang="en-US" dirty="0"/>
              <a:t>0.86 Hashtags per tweet</a:t>
            </a:r>
          </a:p>
          <a:p>
            <a:endParaRPr lang="en-US" dirty="0"/>
          </a:p>
          <a:p>
            <a:endParaRPr lang="en-US" dirty="0"/>
          </a:p>
        </p:txBody>
      </p:sp>
      <p:pic>
        <p:nvPicPr>
          <p:cNvPr id="5" name="DescriptiveS9">
            <a:hlinkClick r:id="" action="ppaction://media"/>
            <a:extLst>
              <a:ext uri="{FF2B5EF4-FFF2-40B4-BE49-F238E27FC236}">
                <a16:creationId xmlns:a16="http://schemas.microsoft.com/office/drawing/2014/main" id="{64CCA120-1E62-49AE-BD1B-8D70DF7DCF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0800" y="6256337"/>
            <a:ext cx="386080" cy="386080"/>
          </a:xfrm>
          <a:prstGeom prst="rect">
            <a:avLst/>
          </a:prstGeom>
        </p:spPr>
      </p:pic>
    </p:spTree>
    <p:extLst>
      <p:ext uri="{BB962C8B-B14F-4D97-AF65-F5344CB8AC3E}">
        <p14:creationId xmlns:p14="http://schemas.microsoft.com/office/powerpoint/2010/main" val="142211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p:txBody>
          <a:bodyPr/>
          <a:lstStyle/>
          <a:p>
            <a:r>
              <a:rPr lang="en-US" dirty="0"/>
              <a:t>Galaxy S9 Content Analytics Findings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p:txBody>
          <a:bodyPr/>
          <a:lstStyle/>
          <a:p>
            <a:pPr lvl="1"/>
            <a:r>
              <a:rPr lang="en-US" dirty="0"/>
              <a:t>Most Popular terms in Galaxy S9 tweets</a:t>
            </a:r>
          </a:p>
          <a:p>
            <a:pPr lvl="2"/>
            <a:r>
              <a:rPr lang="en-US" dirty="0"/>
              <a:t>‘galaxy’, ‘</a:t>
            </a:r>
            <a:r>
              <a:rPr lang="en-US" dirty="0" err="1"/>
              <a:t>samsung</a:t>
            </a:r>
            <a:r>
              <a:rPr lang="en-US" dirty="0"/>
              <a:t>’, ‘plus’, ‘case’, ‘giveaway’, ‘new’</a:t>
            </a:r>
          </a:p>
          <a:p>
            <a:pPr lvl="2"/>
            <a:endParaRPr lang="en-US" dirty="0"/>
          </a:p>
          <a:p>
            <a:pPr lvl="1"/>
            <a:r>
              <a:rPr lang="en-US" dirty="0"/>
              <a:t>After data cleaning, the python package genism topic analysis showed an optimal number of topics at 4.</a:t>
            </a:r>
          </a:p>
          <a:p>
            <a:pPr lvl="1"/>
            <a:r>
              <a:rPr lang="en-US" dirty="0"/>
              <a:t>Topics were broken down into:</a:t>
            </a:r>
          </a:p>
          <a:p>
            <a:pPr lvl="2"/>
            <a:r>
              <a:rPr lang="en-US" dirty="0"/>
              <a:t>Samsung Galaxy giveaway</a:t>
            </a:r>
          </a:p>
          <a:p>
            <a:pPr lvl="2"/>
            <a:r>
              <a:rPr lang="en-US" dirty="0"/>
              <a:t>Galaxy S9 video.  The slow motion video mode is a popular feature.</a:t>
            </a:r>
          </a:p>
          <a:p>
            <a:pPr lvl="2"/>
            <a:r>
              <a:rPr lang="en-US" dirty="0"/>
              <a:t>Galaxy S9 comparison to </a:t>
            </a:r>
            <a:r>
              <a:rPr lang="en-US" dirty="0" err="1"/>
              <a:t>Huwaei</a:t>
            </a:r>
            <a:r>
              <a:rPr lang="en-US" dirty="0"/>
              <a:t> P20 Pro phone</a:t>
            </a:r>
          </a:p>
          <a:p>
            <a:pPr lvl="2"/>
            <a:r>
              <a:rPr lang="en-US" dirty="0"/>
              <a:t>Galaxy S9 AR Emoji feature.</a:t>
            </a:r>
          </a:p>
        </p:txBody>
      </p:sp>
      <p:pic>
        <p:nvPicPr>
          <p:cNvPr id="4" name="Recorded Sound">
            <a:hlinkClick r:id="" action="ppaction://media"/>
            <a:extLst>
              <a:ext uri="{FF2B5EF4-FFF2-40B4-BE49-F238E27FC236}">
                <a16:creationId xmlns:a16="http://schemas.microsoft.com/office/drawing/2014/main" id="{43A8A172-61D9-4CE6-8B77-C37ADC83C1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5558" y="6248398"/>
            <a:ext cx="492761" cy="492761"/>
          </a:xfrm>
          <a:prstGeom prst="rect">
            <a:avLst/>
          </a:prstGeom>
        </p:spPr>
      </p:pic>
    </p:spTree>
    <p:extLst>
      <p:ext uri="{BB962C8B-B14F-4D97-AF65-F5344CB8AC3E}">
        <p14:creationId xmlns:p14="http://schemas.microsoft.com/office/powerpoint/2010/main" val="22708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646111" y="452718"/>
            <a:ext cx="9404723" cy="875339"/>
          </a:xfrm>
        </p:spPr>
        <p:txBody>
          <a:bodyPr/>
          <a:lstStyle/>
          <a:p>
            <a:r>
              <a:rPr lang="en-US" dirty="0"/>
              <a:t>Galaxy S9 Sentiment Analysis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1103312" y="1654625"/>
            <a:ext cx="8946541" cy="3200399"/>
          </a:xfrm>
        </p:spPr>
        <p:txBody>
          <a:bodyPr>
            <a:normAutofit/>
          </a:bodyPr>
          <a:lstStyle/>
          <a:p>
            <a:pPr lvl="1"/>
            <a:r>
              <a:rPr lang="en-US" dirty="0"/>
              <a:t>Sentiment analysis was performed against English tweets using </a:t>
            </a:r>
            <a:r>
              <a:rPr lang="en-US" dirty="0" err="1"/>
              <a:t>TextBlob</a:t>
            </a:r>
            <a:r>
              <a:rPr lang="en-US" dirty="0"/>
              <a:t> which relies on the Pattern package.</a:t>
            </a:r>
          </a:p>
          <a:p>
            <a:pPr lvl="2"/>
            <a:r>
              <a:rPr lang="en-US" dirty="0"/>
              <a:t>There were 1006 tweets with positive polarity</a:t>
            </a:r>
          </a:p>
          <a:p>
            <a:pPr lvl="2"/>
            <a:r>
              <a:rPr lang="en-US" dirty="0"/>
              <a:t>There were 248 tweets with negative polarity</a:t>
            </a:r>
          </a:p>
          <a:p>
            <a:pPr lvl="2"/>
            <a:r>
              <a:rPr lang="en-US" dirty="0"/>
              <a:t>There were 1384 tweets with neutral polarity</a:t>
            </a:r>
          </a:p>
          <a:p>
            <a:pPr lvl="2"/>
            <a:r>
              <a:rPr lang="en-US" dirty="0"/>
              <a:t>That's 38.1% positive, 9.4% negative, and 52.5% neutral</a:t>
            </a:r>
          </a:p>
        </p:txBody>
      </p:sp>
      <p:pic>
        <p:nvPicPr>
          <p:cNvPr id="4" name="Recorded Sound">
            <a:hlinkClick r:id="" action="ppaction://media"/>
            <a:extLst>
              <a:ext uri="{FF2B5EF4-FFF2-40B4-BE49-F238E27FC236}">
                <a16:creationId xmlns:a16="http://schemas.microsoft.com/office/drawing/2014/main" id="{0749E60F-10F8-44B7-9924-D23B04B671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2560" y="6248400"/>
            <a:ext cx="426720" cy="426720"/>
          </a:xfrm>
          <a:prstGeom prst="rect">
            <a:avLst/>
          </a:prstGeom>
        </p:spPr>
      </p:pic>
    </p:spTree>
    <p:extLst>
      <p:ext uri="{BB962C8B-B14F-4D97-AF65-F5344CB8AC3E}">
        <p14:creationId xmlns:p14="http://schemas.microsoft.com/office/powerpoint/2010/main" val="17477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239486" y="17290"/>
            <a:ext cx="10123713" cy="614082"/>
          </a:xfrm>
        </p:spPr>
        <p:txBody>
          <a:bodyPr/>
          <a:lstStyle/>
          <a:p>
            <a:r>
              <a:rPr lang="en-US" sz="3200" dirty="0"/>
              <a:t>Galaxy S9 Network Analytics (Mention Network)</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156255" y="631372"/>
            <a:ext cx="7256917" cy="1861461"/>
          </a:xfrm>
        </p:spPr>
        <p:txBody>
          <a:bodyPr>
            <a:normAutofit/>
          </a:bodyPr>
          <a:lstStyle/>
          <a:p>
            <a:pPr lvl="1"/>
            <a:r>
              <a:rPr lang="en-US" sz="1600" dirty="0"/>
              <a:t>Several orphaned clusters not connected to the central figures.</a:t>
            </a:r>
          </a:p>
          <a:p>
            <a:pPr lvl="1"/>
            <a:r>
              <a:rPr lang="en-US" sz="1600" dirty="0"/>
              <a:t>Based on Degree and Eigenvector centrality, central figures are</a:t>
            </a:r>
          </a:p>
          <a:p>
            <a:pPr lvl="2"/>
            <a:r>
              <a:rPr lang="en-US" sz="1400" dirty="0" err="1"/>
              <a:t>DonovanGoliath</a:t>
            </a:r>
            <a:r>
              <a:rPr lang="en-US" sz="1400" dirty="0"/>
              <a:t> (comedian in South Africa)</a:t>
            </a:r>
          </a:p>
          <a:p>
            <a:pPr lvl="2"/>
            <a:r>
              <a:rPr lang="en-US" sz="1400" dirty="0" err="1"/>
              <a:t>SamsungMobileSA</a:t>
            </a:r>
            <a:r>
              <a:rPr lang="en-US" sz="1400" dirty="0"/>
              <a:t> (Samsung Mobile South Africa)</a:t>
            </a:r>
          </a:p>
          <a:p>
            <a:pPr lvl="2"/>
            <a:r>
              <a:rPr lang="en-US" sz="1400" dirty="0" err="1"/>
              <a:t>Corninggorilla</a:t>
            </a:r>
            <a:r>
              <a:rPr lang="en-US" sz="1400" dirty="0"/>
              <a:t> (Gorilla Glass)</a:t>
            </a:r>
          </a:p>
        </p:txBody>
      </p:sp>
      <p:pic>
        <p:nvPicPr>
          <p:cNvPr id="6" name="Picture 5">
            <a:extLst>
              <a:ext uri="{FF2B5EF4-FFF2-40B4-BE49-F238E27FC236}">
                <a16:creationId xmlns:a16="http://schemas.microsoft.com/office/drawing/2014/main" id="{F77038F2-545D-4B7A-8B37-016830C2DC45}"/>
              </a:ext>
            </a:extLst>
          </p:cNvPr>
          <p:cNvPicPr>
            <a:picLocks noChangeAspect="1"/>
          </p:cNvPicPr>
          <p:nvPr/>
        </p:nvPicPr>
        <p:blipFill>
          <a:blip r:embed="rId4"/>
          <a:stretch>
            <a:fillRect/>
          </a:stretch>
        </p:blipFill>
        <p:spPr>
          <a:xfrm>
            <a:off x="5323115" y="2035167"/>
            <a:ext cx="6630378" cy="4692467"/>
          </a:xfrm>
          <a:prstGeom prst="rect">
            <a:avLst/>
          </a:prstGeom>
        </p:spPr>
      </p:pic>
      <p:pic>
        <p:nvPicPr>
          <p:cNvPr id="4" name="Recorded Sound">
            <a:hlinkClick r:id="" action="ppaction://media"/>
            <a:extLst>
              <a:ext uri="{FF2B5EF4-FFF2-40B4-BE49-F238E27FC236}">
                <a16:creationId xmlns:a16="http://schemas.microsoft.com/office/drawing/2014/main" id="{456E6C18-002D-47F5-ACDA-EB4117AF0B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7093" y="6321234"/>
            <a:ext cx="406400" cy="406400"/>
          </a:xfrm>
          <a:prstGeom prst="rect">
            <a:avLst/>
          </a:prstGeom>
        </p:spPr>
      </p:pic>
    </p:spTree>
    <p:extLst>
      <p:ext uri="{BB962C8B-B14F-4D97-AF65-F5344CB8AC3E}">
        <p14:creationId xmlns:p14="http://schemas.microsoft.com/office/powerpoint/2010/main" val="11927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a:xfrm>
            <a:off x="0" y="17290"/>
            <a:ext cx="10526486" cy="614082"/>
          </a:xfrm>
        </p:spPr>
        <p:txBody>
          <a:bodyPr/>
          <a:lstStyle/>
          <a:p>
            <a:r>
              <a:rPr lang="en-US" sz="3200" dirty="0"/>
              <a:t>Galaxy S9 Network Analytics (Co-Hashtag Network)</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a:xfrm>
            <a:off x="21773" y="631372"/>
            <a:ext cx="5961492" cy="1861461"/>
          </a:xfrm>
        </p:spPr>
        <p:txBody>
          <a:bodyPr lIns="0">
            <a:noAutofit/>
          </a:bodyPr>
          <a:lstStyle/>
          <a:p>
            <a:r>
              <a:rPr lang="en-US" sz="1600" dirty="0"/>
              <a:t>Centrality Analysis.</a:t>
            </a:r>
          </a:p>
          <a:p>
            <a:pPr lvl="1"/>
            <a:r>
              <a:rPr lang="en-US" sz="1600" dirty="0"/>
              <a:t>Weighted degree centrality most influential hashtags are #galaxys9, #</a:t>
            </a:r>
            <a:r>
              <a:rPr lang="en-US" sz="1600" dirty="0" err="1"/>
              <a:t>aremoji</a:t>
            </a:r>
            <a:r>
              <a:rPr lang="en-US" sz="1600" dirty="0"/>
              <a:t>, #getagalaxys9, #</a:t>
            </a:r>
            <a:r>
              <a:rPr lang="en-US" sz="1600" dirty="0" err="1"/>
              <a:t>samsung</a:t>
            </a:r>
            <a:r>
              <a:rPr lang="en-US" sz="1600" dirty="0"/>
              <a:t>, #giveaway.</a:t>
            </a:r>
          </a:p>
          <a:p>
            <a:pPr lvl="1"/>
            <a:r>
              <a:rPr lang="en-US" sz="1600" dirty="0"/>
              <a:t>Eigenvector centrality most influential hashtags are #galaxys9, #</a:t>
            </a:r>
            <a:r>
              <a:rPr lang="en-US" sz="1600" dirty="0" err="1"/>
              <a:t>samsung</a:t>
            </a:r>
            <a:r>
              <a:rPr lang="en-US" sz="1600" dirty="0"/>
              <a:t>, #samsungs9, #android, #galaxys9plus.</a:t>
            </a:r>
          </a:p>
          <a:p>
            <a:pPr lvl="1"/>
            <a:r>
              <a:rPr lang="en-US" sz="1600" dirty="0"/>
              <a:t>Betweenness centrality most influential are #galaxys9, #</a:t>
            </a:r>
            <a:r>
              <a:rPr lang="en-US" sz="1600" dirty="0" err="1"/>
              <a:t>samsung</a:t>
            </a:r>
            <a:r>
              <a:rPr lang="en-US" sz="1600" dirty="0"/>
              <a:t>, #android, #samsungs9, #contest.</a:t>
            </a:r>
            <a:endParaRPr lang="en-US" sz="1400" dirty="0"/>
          </a:p>
          <a:p>
            <a:r>
              <a:rPr lang="en-US" sz="1600" dirty="0"/>
              <a:t>Clustering Analysis</a:t>
            </a:r>
          </a:p>
          <a:p>
            <a:pPr lvl="1"/>
            <a:r>
              <a:rPr lang="en-US" sz="1400" dirty="0"/>
              <a:t>Largest cluster associated with #galaxys9.  Topic appears to be AR Emoji feature and promoting Galaxy S9.</a:t>
            </a:r>
          </a:p>
          <a:p>
            <a:pPr lvl="1"/>
            <a:r>
              <a:rPr lang="en-US" sz="1400" dirty="0"/>
              <a:t>Second largest cluster associated with #</a:t>
            </a:r>
            <a:r>
              <a:rPr lang="en-US" sz="1400" dirty="0" err="1"/>
              <a:t>samsung</a:t>
            </a:r>
            <a:r>
              <a:rPr lang="en-US" sz="1400" dirty="0"/>
              <a:t>. Topic appears to be Galaxy S9 giveaways.</a:t>
            </a:r>
          </a:p>
          <a:p>
            <a:pPr lvl="1"/>
            <a:r>
              <a:rPr lang="en-US" sz="1400" dirty="0"/>
              <a:t>Third largest cluster associated with #tech. Topic appears to be about technology, Galaxy S9, and Android.</a:t>
            </a:r>
          </a:p>
        </p:txBody>
      </p:sp>
      <p:pic>
        <p:nvPicPr>
          <p:cNvPr id="4" name="Picture 3">
            <a:extLst>
              <a:ext uri="{FF2B5EF4-FFF2-40B4-BE49-F238E27FC236}">
                <a16:creationId xmlns:a16="http://schemas.microsoft.com/office/drawing/2014/main" id="{32468876-74E4-43E7-9AA8-43DFA4C2FFE9}"/>
              </a:ext>
            </a:extLst>
          </p:cNvPr>
          <p:cNvPicPr>
            <a:picLocks noChangeAspect="1"/>
          </p:cNvPicPr>
          <p:nvPr/>
        </p:nvPicPr>
        <p:blipFill>
          <a:blip r:embed="rId4"/>
          <a:stretch>
            <a:fillRect/>
          </a:stretch>
        </p:blipFill>
        <p:spPr>
          <a:xfrm>
            <a:off x="5983265" y="1382486"/>
            <a:ext cx="5896695" cy="5029200"/>
          </a:xfrm>
          <a:prstGeom prst="rect">
            <a:avLst/>
          </a:prstGeom>
        </p:spPr>
      </p:pic>
      <p:pic>
        <p:nvPicPr>
          <p:cNvPr id="5" name="Recorded Sound">
            <a:hlinkClick r:id="" action="ppaction://media"/>
            <a:extLst>
              <a:ext uri="{FF2B5EF4-FFF2-40B4-BE49-F238E27FC236}">
                <a16:creationId xmlns:a16="http://schemas.microsoft.com/office/drawing/2014/main" id="{E1C0E3AB-590D-4FE4-B974-38036D0CB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2514" y="6289040"/>
            <a:ext cx="427446" cy="427446"/>
          </a:xfrm>
          <a:prstGeom prst="rect">
            <a:avLst/>
          </a:prstGeom>
        </p:spPr>
      </p:pic>
    </p:spTree>
    <p:extLst>
      <p:ext uri="{BB962C8B-B14F-4D97-AF65-F5344CB8AC3E}">
        <p14:creationId xmlns:p14="http://schemas.microsoft.com/office/powerpoint/2010/main" val="13452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27077" y="3018417"/>
            <a:ext cx="8825658" cy="1037216"/>
          </a:xfrm>
        </p:spPr>
        <p:txBody>
          <a:bodyPr/>
          <a:lstStyle/>
          <a:p>
            <a:pPr algn="ctr"/>
            <a:r>
              <a:rPr lang="en-US" dirty="0"/>
              <a:t>Final Analysis</a:t>
            </a:r>
          </a:p>
        </p:txBody>
      </p:sp>
      <p:pic>
        <p:nvPicPr>
          <p:cNvPr id="3" name="Audio 2">
            <a:hlinkClick r:id="" action="ppaction://media"/>
            <a:extLst>
              <a:ext uri="{FF2B5EF4-FFF2-40B4-BE49-F238E27FC236}">
                <a16:creationId xmlns:a16="http://schemas.microsoft.com/office/drawing/2014/main" id="{2730F43F-E1CF-4B02-9CA7-C5ED138DCD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2199392"/>
      </p:ext>
    </p:extLst>
  </p:cSld>
  <p:clrMapOvr>
    <a:masterClrMapping/>
  </p:clrMapOvr>
  <mc:AlternateContent xmlns:mc="http://schemas.openxmlformats.org/markup-compatibility/2006">
    <mc:Choice xmlns:p14="http://schemas.microsoft.com/office/powerpoint/2010/main" Requires="p14">
      <p:transition spd="slow" p14:dur="2000" advTm="2107"/>
    </mc:Choice>
    <mc:Fallback>
      <p:transition spd="slow" advTm="2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sz="3200" dirty="0"/>
              <a:t>Final Analysis, Differences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a:xfrm>
            <a:off x="1103312" y="2060575"/>
            <a:ext cx="9115344" cy="4195763"/>
          </a:xfrm>
        </p:spPr>
        <p:txBody>
          <a:bodyPr/>
          <a:lstStyle/>
          <a:p>
            <a:r>
              <a:rPr lang="en-US" dirty="0"/>
              <a:t>“Tweet Share” 74.9% iPhone X and 23.1% Galaxy S9</a:t>
            </a:r>
          </a:p>
          <a:p>
            <a:pPr lvl="1"/>
            <a:r>
              <a:rPr lang="en-US" dirty="0"/>
              <a:t>Vs. Actual Market share of 21.9% Samsung, 15.2% Apple </a:t>
            </a:r>
            <a:r>
              <a:rPr lang="en-US" baseline="30000" dirty="0"/>
              <a:t>1</a:t>
            </a:r>
          </a:p>
          <a:p>
            <a:pPr marL="457200" lvl="1" indent="0">
              <a:buNone/>
            </a:pPr>
            <a:endParaRPr lang="en-US" baseline="30000" dirty="0"/>
          </a:p>
          <a:p>
            <a:r>
              <a:rPr lang="en-US" dirty="0"/>
              <a:t>Sentiment Analysis</a:t>
            </a:r>
          </a:p>
          <a:p>
            <a:pPr lvl="1"/>
            <a:r>
              <a:rPr lang="en-US" dirty="0"/>
              <a:t>iPhone X 	47.0% Positive, 5.3% Negative, 47.8% Neutral</a:t>
            </a:r>
          </a:p>
          <a:p>
            <a:pPr lvl="1"/>
            <a:r>
              <a:rPr lang="en-US" dirty="0"/>
              <a:t>Galaxy S9 	38.1% Positive, 9.4% Negative, 52.5% Neutral</a:t>
            </a:r>
            <a:endParaRPr lang="en-US" baseline="30000" dirty="0"/>
          </a:p>
          <a:p>
            <a:pPr lvl="1"/>
            <a:endParaRPr lang="en-US" baseline="30000" dirty="0"/>
          </a:p>
          <a:p>
            <a:pPr lvl="1"/>
            <a:endParaRPr lang="en-US" baseline="30000" dirty="0"/>
          </a:p>
          <a:p>
            <a:endParaRPr lang="en-US" dirty="0"/>
          </a:p>
        </p:txBody>
      </p:sp>
      <p:graphicFrame>
        <p:nvGraphicFramePr>
          <p:cNvPr id="6" name="Chart 5">
            <a:extLst>
              <a:ext uri="{FF2B5EF4-FFF2-40B4-BE49-F238E27FC236}">
                <a16:creationId xmlns:a16="http://schemas.microsoft.com/office/drawing/2014/main" id="{42499F0E-F084-45F7-AD62-A0ED83D896DC}"/>
              </a:ext>
            </a:extLst>
          </p:cNvPr>
          <p:cNvGraphicFramePr/>
          <p:nvPr>
            <p:extLst>
              <p:ext uri="{D42A27DB-BD31-4B8C-83A1-F6EECF244321}">
                <p14:modId xmlns:p14="http://schemas.microsoft.com/office/powerpoint/2010/main" val="1420794927"/>
              </p:ext>
            </p:extLst>
          </p:nvPr>
        </p:nvGraphicFramePr>
        <p:xfrm>
          <a:off x="8357243" y="1420765"/>
          <a:ext cx="2731445" cy="26306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F50E8551-2389-4462-824F-8F04A5B9509C}"/>
              </a:ext>
            </a:extLst>
          </p:cNvPr>
          <p:cNvGraphicFramePr/>
          <p:nvPr>
            <p:extLst>
              <p:ext uri="{D42A27DB-BD31-4B8C-83A1-F6EECF244321}">
                <p14:modId xmlns:p14="http://schemas.microsoft.com/office/powerpoint/2010/main" val="3683519687"/>
              </p:ext>
            </p:extLst>
          </p:nvPr>
        </p:nvGraphicFramePr>
        <p:xfrm>
          <a:off x="1722717" y="4406654"/>
          <a:ext cx="8128000" cy="2204929"/>
        </p:xfrm>
        <a:graphic>
          <a:graphicData uri="http://schemas.openxmlformats.org/drawingml/2006/chart">
            <c:chart xmlns:c="http://schemas.openxmlformats.org/drawingml/2006/chart" xmlns:r="http://schemas.openxmlformats.org/officeDocument/2006/relationships" r:id="rId5"/>
          </a:graphicData>
        </a:graphic>
      </p:graphicFrame>
      <p:pic>
        <p:nvPicPr>
          <p:cNvPr id="7" name="Audio 6">
            <a:hlinkClick r:id="" action="ppaction://media"/>
            <a:extLst>
              <a:ext uri="{FF2B5EF4-FFF2-40B4-BE49-F238E27FC236}">
                <a16:creationId xmlns:a16="http://schemas.microsoft.com/office/drawing/2014/main" id="{4446C824-BECF-42DD-A1D4-8C013470AB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4512077"/>
      </p:ext>
    </p:extLst>
  </p:cSld>
  <p:clrMapOvr>
    <a:masterClrMapping/>
  </p:clrMapOvr>
  <mc:AlternateContent xmlns:mc="http://schemas.openxmlformats.org/markup-compatibility/2006">
    <mc:Choice xmlns:p14="http://schemas.microsoft.com/office/powerpoint/2010/main" Requires="p14">
      <p:transition spd="slow" p14:dur="2000" advTm="27998"/>
    </mc:Choice>
    <mc:Fallback>
      <p:transition spd="slow" advTm="27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5B8C-0D2E-41ED-9513-0168CBAEF547}"/>
              </a:ext>
            </a:extLst>
          </p:cNvPr>
          <p:cNvSpPr>
            <a:spLocks noGrp="1"/>
          </p:cNvSpPr>
          <p:nvPr>
            <p:ph type="title"/>
          </p:nvPr>
        </p:nvSpPr>
        <p:spPr/>
        <p:txBody>
          <a:bodyPr/>
          <a:lstStyle/>
          <a:p>
            <a:r>
              <a:rPr lang="en-US" sz="4400" dirty="0"/>
              <a:t>Final Analysis, Differences</a:t>
            </a:r>
            <a:endParaRPr lang="en-US" dirty="0"/>
          </a:p>
        </p:txBody>
      </p:sp>
      <p:pic>
        <p:nvPicPr>
          <p:cNvPr id="4" name="Content Placeholder 3">
            <a:extLst>
              <a:ext uri="{FF2B5EF4-FFF2-40B4-BE49-F238E27FC236}">
                <a16:creationId xmlns:a16="http://schemas.microsoft.com/office/drawing/2014/main" id="{2639365E-B57D-4907-9095-B2D8FF360447}"/>
              </a:ext>
            </a:extLst>
          </p:cNvPr>
          <p:cNvPicPr>
            <a:picLocks noGrp="1" noChangeAspect="1"/>
          </p:cNvPicPr>
          <p:nvPr>
            <p:ph idx="1"/>
          </p:nvPr>
        </p:nvPicPr>
        <p:blipFill>
          <a:blip r:embed="rId5"/>
          <a:stretch>
            <a:fillRect/>
          </a:stretch>
        </p:blipFill>
        <p:spPr>
          <a:xfrm>
            <a:off x="1046324" y="1326525"/>
            <a:ext cx="9596567" cy="4790941"/>
          </a:xfrm>
          <a:prstGeom prst="rect">
            <a:avLst/>
          </a:prstGeom>
        </p:spPr>
      </p:pic>
      <p:pic>
        <p:nvPicPr>
          <p:cNvPr id="17" name="Audio 16">
            <a:hlinkClick r:id="" action="ppaction://media"/>
            <a:extLst>
              <a:ext uri="{FF2B5EF4-FFF2-40B4-BE49-F238E27FC236}">
                <a16:creationId xmlns:a16="http://schemas.microsoft.com/office/drawing/2014/main" id="{E4C8AB49-4396-4A16-B34E-8F1FD72812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2350226"/>
      </p:ext>
    </p:extLst>
  </p:cSld>
  <p:clrMapOvr>
    <a:masterClrMapping/>
  </p:clrMapOvr>
  <mc:AlternateContent xmlns:mc="http://schemas.openxmlformats.org/markup-compatibility/2006">
    <mc:Choice xmlns:p14="http://schemas.microsoft.com/office/powerpoint/2010/main" Requires="p14">
      <p:transition spd="slow" p14:dur="2000" advTm="24390"/>
    </mc:Choice>
    <mc:Fallback>
      <p:transition spd="slow" advTm="2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FE7EB-98C4-470A-BCD2-651B344F20DA}"/>
              </a:ext>
            </a:extLst>
          </p:cNvPr>
          <p:cNvSpPr>
            <a:spLocks noGrp="1"/>
          </p:cNvSpPr>
          <p:nvPr>
            <p:ph type="title"/>
          </p:nvPr>
        </p:nvSpPr>
        <p:spPr/>
        <p:txBody>
          <a:bodyPr/>
          <a:lstStyle/>
          <a:p>
            <a:r>
              <a:rPr lang="en-US" dirty="0"/>
              <a:t>Final Analysis, Similarities</a:t>
            </a:r>
          </a:p>
        </p:txBody>
      </p:sp>
      <p:sp>
        <p:nvSpPr>
          <p:cNvPr id="6" name="Content Placeholder 5">
            <a:extLst>
              <a:ext uri="{FF2B5EF4-FFF2-40B4-BE49-F238E27FC236}">
                <a16:creationId xmlns:a16="http://schemas.microsoft.com/office/drawing/2014/main" id="{BAFC0169-0A05-4A11-91F7-F2785660BF92}"/>
              </a:ext>
            </a:extLst>
          </p:cNvPr>
          <p:cNvSpPr>
            <a:spLocks noGrp="1"/>
          </p:cNvSpPr>
          <p:nvPr>
            <p:ph idx="1"/>
          </p:nvPr>
        </p:nvSpPr>
        <p:spPr/>
        <p:txBody>
          <a:bodyPr/>
          <a:lstStyle/>
          <a:p>
            <a:r>
              <a:rPr lang="en-US" dirty="0"/>
              <a:t>Many tweets from both sides contained tweets about contests or giveaways.</a:t>
            </a:r>
          </a:p>
          <a:p>
            <a:r>
              <a:rPr lang="en-US" dirty="0"/>
              <a:t>Photography is another popular subject among the two sides</a:t>
            </a:r>
          </a:p>
          <a:p>
            <a:r>
              <a:rPr lang="en-US" dirty="0"/>
              <a:t>Only Overlapping Top 10 User Mention, @YouTube.  #7 on iPhone X and #2 on Galaxy S9</a:t>
            </a:r>
          </a:p>
          <a:p>
            <a:r>
              <a:rPr lang="en-US" dirty="0"/>
              <a:t>Only Overlapping Top 10 word frequency was “Giveaway”, #2 on iPhone X and #4 on Galaxy S9</a:t>
            </a:r>
          </a:p>
          <a:p>
            <a:r>
              <a:rPr lang="en-US" dirty="0"/>
              <a:t>Only Overlapping Top 10 #Hashtag was again “#giveaway”, #5 on iPhone X and #2 on Galaxy S9</a:t>
            </a:r>
          </a:p>
          <a:p>
            <a:endParaRPr lang="en-US" dirty="0"/>
          </a:p>
        </p:txBody>
      </p:sp>
      <p:pic>
        <p:nvPicPr>
          <p:cNvPr id="8" name="Audio 7">
            <a:hlinkClick r:id="" action="ppaction://media"/>
            <a:extLst>
              <a:ext uri="{FF2B5EF4-FFF2-40B4-BE49-F238E27FC236}">
                <a16:creationId xmlns:a16="http://schemas.microsoft.com/office/drawing/2014/main" id="{D291E5F3-0B3A-46D2-A6EB-3B197BDCD5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65199964"/>
      </p:ext>
    </p:extLst>
  </p:cSld>
  <p:clrMapOvr>
    <a:masterClrMapping/>
  </p:clrMapOvr>
  <mc:AlternateContent xmlns:mc="http://schemas.openxmlformats.org/markup-compatibility/2006">
    <mc:Choice xmlns:p14="http://schemas.microsoft.com/office/powerpoint/2010/main" Requires="p14">
      <p:transition spd="slow" p14:dur="2000" advTm="52255"/>
    </mc:Choice>
    <mc:Fallback>
      <p:transition spd="slow" advTm="52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D5A4-6010-48F0-BD0F-9172CDCD5518}"/>
              </a:ext>
            </a:extLst>
          </p:cNvPr>
          <p:cNvSpPr>
            <a:spLocks noGrp="1"/>
          </p:cNvSpPr>
          <p:nvPr>
            <p:ph type="title"/>
          </p:nvPr>
        </p:nvSpPr>
        <p:spPr/>
        <p:txBody>
          <a:bodyPr/>
          <a:lstStyle/>
          <a:p>
            <a:r>
              <a:rPr lang="en-US" dirty="0"/>
              <a:t>Final Analysis, Insight</a:t>
            </a:r>
          </a:p>
        </p:txBody>
      </p:sp>
      <p:sp>
        <p:nvSpPr>
          <p:cNvPr id="9" name="Content Placeholder 8">
            <a:extLst>
              <a:ext uri="{FF2B5EF4-FFF2-40B4-BE49-F238E27FC236}">
                <a16:creationId xmlns:a16="http://schemas.microsoft.com/office/drawing/2014/main" id="{18B011DA-1499-4FC4-AE11-7A9E1DAE9F18}"/>
              </a:ext>
            </a:extLst>
          </p:cNvPr>
          <p:cNvSpPr>
            <a:spLocks noGrp="1"/>
          </p:cNvSpPr>
          <p:nvPr>
            <p:ph idx="1"/>
          </p:nvPr>
        </p:nvSpPr>
        <p:spPr/>
        <p:txBody>
          <a:bodyPr/>
          <a:lstStyle/>
          <a:p>
            <a:r>
              <a:rPr lang="en-US" dirty="0"/>
              <a:t>Based upon tweet volume and sentiment, there appears to be more enthusiasm for iPhone X than the Galaxy S9. There were 3 times as many tweets about the iPhone X than the Galaxy S9 even though Samsung has a larger market share. </a:t>
            </a:r>
          </a:p>
          <a:p>
            <a:r>
              <a:rPr lang="en-US" dirty="0"/>
              <a:t>Smart phones are much more than just phones to users. From hashtag analysis and topic modelling, these phones are used for creating and capturing memories through photography, videos, and augmented reality (Animoji &amp; AR Emoji).</a:t>
            </a:r>
          </a:p>
          <a:p>
            <a:r>
              <a:rPr lang="en-US" dirty="0"/>
              <a:t>Both topics commonly share YouTube videos as evidenced by the user mentioning.</a:t>
            </a:r>
          </a:p>
          <a:p>
            <a:r>
              <a:rPr lang="en-US" dirty="0"/>
              <a:t>Galaxy S9 Users more commonly use hashtags, do more user mentions and include more URLs than iPhone X users</a:t>
            </a:r>
          </a:p>
          <a:p>
            <a:endParaRPr lang="en-US" dirty="0"/>
          </a:p>
        </p:txBody>
      </p:sp>
      <p:pic>
        <p:nvPicPr>
          <p:cNvPr id="4" name="Audio 3">
            <a:hlinkClick r:id="" action="ppaction://media"/>
            <a:extLst>
              <a:ext uri="{FF2B5EF4-FFF2-40B4-BE49-F238E27FC236}">
                <a16:creationId xmlns:a16="http://schemas.microsoft.com/office/drawing/2014/main" id="{619128FD-946B-416E-93A0-BFA0343957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0274686"/>
      </p:ext>
    </p:extLst>
  </p:cSld>
  <p:clrMapOvr>
    <a:masterClrMapping/>
  </p:clrMapOvr>
  <mc:AlternateContent xmlns:mc="http://schemas.openxmlformats.org/markup-compatibility/2006">
    <mc:Choice xmlns:p14="http://schemas.microsoft.com/office/powerpoint/2010/main" Requires="p14">
      <p:transition spd="slow" p14:dur="2000" advTm="46180"/>
    </mc:Choice>
    <mc:Fallback>
      <p:transition spd="slow" advTm="46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 &amp; Questions</a:t>
            </a:r>
          </a:p>
        </p:txBody>
      </p:sp>
      <p:sp>
        <p:nvSpPr>
          <p:cNvPr id="6" name="Content Placeholder 5"/>
          <p:cNvSpPr>
            <a:spLocks noGrp="1"/>
          </p:cNvSpPr>
          <p:nvPr>
            <p:ph idx="1"/>
          </p:nvPr>
        </p:nvSpPr>
        <p:spPr/>
        <p:txBody>
          <a:bodyPr/>
          <a:lstStyle/>
          <a:p>
            <a:r>
              <a:rPr lang="en-US" dirty="0"/>
              <a:t>The Apple iPhone X and Samsung Galaxy S9 are the two most popular smartphones available today. </a:t>
            </a:r>
          </a:p>
          <a:p>
            <a:pPr lvl="1"/>
            <a:r>
              <a:rPr lang="en-US" dirty="0"/>
              <a:t>How are tweets about the two phones different?</a:t>
            </a:r>
          </a:p>
          <a:p>
            <a:pPr lvl="1"/>
            <a:r>
              <a:rPr lang="en-US" dirty="0"/>
              <a:t>How are tweets about the two phones the same?</a:t>
            </a:r>
          </a:p>
          <a:p>
            <a:pPr lvl="1"/>
            <a:r>
              <a:rPr lang="en-US" dirty="0"/>
              <a:t>Do descriptive, content and network analytics on tweets provide insight to what sets users of the two devices apart?</a:t>
            </a:r>
          </a:p>
        </p:txBody>
      </p:sp>
      <p:pic>
        <p:nvPicPr>
          <p:cNvPr id="3" name="media2H">
            <a:hlinkClick r:id="" action="ppaction://media"/>
            <a:extLst>
              <a:ext uri="{FF2B5EF4-FFF2-40B4-BE49-F238E27FC236}">
                <a16:creationId xmlns:a16="http://schemas.microsoft.com/office/drawing/2014/main" id="{7D3AF824-4589-4551-84FD-E88ED94192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1440" y="6248399"/>
            <a:ext cx="447040" cy="447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462D-6B72-4F57-81A6-7934012ADE6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F9CB1A8-E303-4C36-8210-DACB8A5BD83B}"/>
              </a:ext>
            </a:extLst>
          </p:cNvPr>
          <p:cNvSpPr>
            <a:spLocks noGrp="1"/>
          </p:cNvSpPr>
          <p:nvPr>
            <p:ph sz="half" idx="1"/>
          </p:nvPr>
        </p:nvSpPr>
        <p:spPr>
          <a:xfrm>
            <a:off x="1103312" y="2060575"/>
            <a:ext cx="9170241" cy="4195763"/>
          </a:xfrm>
        </p:spPr>
        <p:txBody>
          <a:bodyPr/>
          <a:lstStyle/>
          <a:p>
            <a:r>
              <a:rPr lang="en-US" dirty="0"/>
              <a:t>1.  http://fortune.com/2018/02/13/apple-iphone-samsung-market-share/</a:t>
            </a:r>
          </a:p>
        </p:txBody>
      </p:sp>
      <p:pic>
        <p:nvPicPr>
          <p:cNvPr id="4" name="Audio 3">
            <a:hlinkClick r:id="" action="ppaction://media"/>
            <a:extLst>
              <a:ext uri="{FF2B5EF4-FFF2-40B4-BE49-F238E27FC236}">
                <a16:creationId xmlns:a16="http://schemas.microsoft.com/office/drawing/2014/main" id="{14857E4F-E56E-4917-9AF9-339A1D874D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9535917"/>
      </p:ext>
    </p:extLst>
  </p:cSld>
  <p:clrMapOvr>
    <a:masterClrMapping/>
  </p:clrMapOvr>
  <mc:AlternateContent xmlns:mc="http://schemas.openxmlformats.org/markup-compatibility/2006">
    <mc:Choice xmlns:p14="http://schemas.microsoft.com/office/powerpoint/2010/main" Requires="p14">
      <p:transition spd="slow" p14:dur="2000" advTm="8622"/>
    </mc:Choice>
    <mc:Fallback>
      <p:transition spd="slow" advTm="8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8592-1C1F-4167-A502-D2DC08C62EDB}"/>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0797C14A-1A66-496E-B8A1-2320AD1AEBA6}"/>
              </a:ext>
            </a:extLst>
          </p:cNvPr>
          <p:cNvSpPr>
            <a:spLocks noGrp="1"/>
          </p:cNvSpPr>
          <p:nvPr>
            <p:ph idx="1"/>
          </p:nvPr>
        </p:nvSpPr>
        <p:spPr/>
        <p:txBody>
          <a:bodyPr/>
          <a:lstStyle/>
          <a:p>
            <a:r>
              <a:rPr lang="en-US" dirty="0"/>
              <a:t>A dataset of tweets was gathered over 24 hours during a couple of blocks of time between 04/21/2018 to 04/24/2018 using the Python package </a:t>
            </a:r>
            <a:r>
              <a:rPr lang="en-US" dirty="0" err="1"/>
              <a:t>Tweepy</a:t>
            </a:r>
            <a:r>
              <a:rPr lang="en-US" dirty="0"/>
              <a:t> which uses the Twitter API.</a:t>
            </a:r>
          </a:p>
          <a:p>
            <a:r>
              <a:rPr lang="en-US" dirty="0"/>
              <a:t>For iPhone X tweets the following terms were used:</a:t>
            </a:r>
          </a:p>
          <a:p>
            <a:pPr lvl="1"/>
            <a:r>
              <a:rPr lang="en-US" dirty="0"/>
              <a:t>#</a:t>
            </a:r>
            <a:r>
              <a:rPr lang="en-US" dirty="0" err="1"/>
              <a:t>iPhoneX</a:t>
            </a:r>
            <a:r>
              <a:rPr lang="en-US" dirty="0"/>
              <a:t>','</a:t>
            </a:r>
            <a:r>
              <a:rPr lang="en-US" dirty="0" err="1"/>
              <a:t>iPhoneX</a:t>
            </a:r>
            <a:r>
              <a:rPr lang="en-US" dirty="0"/>
              <a:t>', and 'iPhone X’</a:t>
            </a:r>
          </a:p>
          <a:p>
            <a:r>
              <a:rPr lang="en-US" dirty="0"/>
              <a:t>For Galaxy S9 tweet the following terms were used:</a:t>
            </a:r>
          </a:p>
          <a:p>
            <a:pPr lvl="1"/>
            <a:r>
              <a:rPr lang="en-US" dirty="0"/>
              <a:t>'galaxys9','samsungs9', '#GalaxyS9’,’#samsungs9’</a:t>
            </a:r>
          </a:p>
          <a:p>
            <a:r>
              <a:rPr lang="en-US" dirty="0"/>
              <a:t>Approximately 38,000 tweets were collected for analysis.</a:t>
            </a:r>
          </a:p>
          <a:p>
            <a:pPr lvl="1"/>
            <a:endParaRPr lang="en-US" dirty="0"/>
          </a:p>
        </p:txBody>
      </p:sp>
      <p:pic>
        <p:nvPicPr>
          <p:cNvPr id="4" name="media3H">
            <a:hlinkClick r:id="" action="ppaction://media"/>
            <a:extLst>
              <a:ext uri="{FF2B5EF4-FFF2-40B4-BE49-F238E27FC236}">
                <a16:creationId xmlns:a16="http://schemas.microsoft.com/office/drawing/2014/main" id="{DE76F818-A653-46F1-8958-CC0FEE6DAF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5400" y="6248399"/>
            <a:ext cx="431800" cy="431800"/>
          </a:xfrm>
          <a:prstGeom prst="rect">
            <a:avLst/>
          </a:prstGeom>
        </p:spPr>
      </p:pic>
    </p:spTree>
    <p:extLst>
      <p:ext uri="{BB962C8B-B14F-4D97-AF65-F5344CB8AC3E}">
        <p14:creationId xmlns:p14="http://schemas.microsoft.com/office/powerpoint/2010/main" val="287564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2026-BFCF-4652-908B-21C23D28D51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556BF6EA-06BE-4FB8-BDB2-C39299DF2072}"/>
              </a:ext>
            </a:extLst>
          </p:cNvPr>
          <p:cNvSpPr>
            <a:spLocks noGrp="1"/>
          </p:cNvSpPr>
          <p:nvPr>
            <p:ph idx="1"/>
          </p:nvPr>
        </p:nvSpPr>
        <p:spPr>
          <a:xfrm>
            <a:off x="1103311" y="2052918"/>
            <a:ext cx="9783427" cy="4195481"/>
          </a:xfrm>
        </p:spPr>
        <p:txBody>
          <a:bodyPr/>
          <a:lstStyle/>
          <a:p>
            <a:r>
              <a:rPr lang="en-US" dirty="0"/>
              <a:t>For the tweets collected the following data was available for each tweet:</a:t>
            </a:r>
          </a:p>
          <a:p>
            <a:pPr lvl="1"/>
            <a:r>
              <a:rPr lang="en-US" dirty="0"/>
              <a:t>Text of the tweet</a:t>
            </a:r>
          </a:p>
          <a:p>
            <a:pPr lvl="1"/>
            <a:r>
              <a:rPr lang="en-US" dirty="0"/>
              <a:t>Screen Name of the Twitter User</a:t>
            </a:r>
          </a:p>
          <a:p>
            <a:pPr lvl="2"/>
            <a:r>
              <a:rPr lang="en-US" dirty="0"/>
              <a:t>Location (optional)</a:t>
            </a:r>
          </a:p>
          <a:p>
            <a:pPr lvl="1"/>
            <a:r>
              <a:rPr lang="en-US" dirty="0"/>
              <a:t>Whether it is a Retweet or Original tweet</a:t>
            </a:r>
          </a:p>
          <a:p>
            <a:pPr lvl="1"/>
            <a:r>
              <a:rPr lang="en-US" dirty="0"/>
              <a:t>Hashtags user</a:t>
            </a:r>
          </a:p>
          <a:p>
            <a:pPr lvl="1"/>
            <a:r>
              <a:rPr lang="en-US" dirty="0"/>
              <a:t>User Mentions</a:t>
            </a:r>
          </a:p>
          <a:p>
            <a:pPr lvl="1"/>
            <a:r>
              <a:rPr lang="en-US" dirty="0"/>
              <a:t>URLs within the tweets</a:t>
            </a:r>
          </a:p>
          <a:p>
            <a:pPr lvl="1"/>
            <a:r>
              <a:rPr lang="en-US" dirty="0"/>
              <a:t>Language of the tweet</a:t>
            </a:r>
          </a:p>
        </p:txBody>
      </p:sp>
      <p:pic>
        <p:nvPicPr>
          <p:cNvPr id="4" name="media4H">
            <a:hlinkClick r:id="" action="ppaction://media"/>
            <a:extLst>
              <a:ext uri="{FF2B5EF4-FFF2-40B4-BE49-F238E27FC236}">
                <a16:creationId xmlns:a16="http://schemas.microsoft.com/office/drawing/2014/main" id="{36A3C6A3-1D28-4126-9818-22F88A2AD5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6040" y="6248399"/>
            <a:ext cx="462280" cy="462280"/>
          </a:xfrm>
          <a:prstGeom prst="rect">
            <a:avLst/>
          </a:prstGeom>
        </p:spPr>
      </p:pic>
    </p:spTree>
    <p:extLst>
      <p:ext uri="{BB962C8B-B14F-4D97-AF65-F5344CB8AC3E}">
        <p14:creationId xmlns:p14="http://schemas.microsoft.com/office/powerpoint/2010/main" val="415565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37835" y="2770992"/>
            <a:ext cx="8825658" cy="1037216"/>
          </a:xfrm>
        </p:spPr>
        <p:txBody>
          <a:bodyPr/>
          <a:lstStyle/>
          <a:p>
            <a:pPr algn="ctr"/>
            <a:r>
              <a:rPr lang="en-US" dirty="0"/>
              <a:t>iPhone X Analysis</a:t>
            </a:r>
          </a:p>
        </p:txBody>
      </p:sp>
      <p:pic>
        <p:nvPicPr>
          <p:cNvPr id="2" name="Audio 1">
            <a:hlinkClick r:id="" action="ppaction://media"/>
            <a:extLst>
              <a:ext uri="{FF2B5EF4-FFF2-40B4-BE49-F238E27FC236}">
                <a16:creationId xmlns:a16="http://schemas.microsoft.com/office/drawing/2014/main" id="{A0FC7259-93F5-4529-9E08-426ED7BF0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82768836"/>
      </p:ext>
    </p:extLst>
  </p:cSld>
  <p:clrMapOvr>
    <a:masterClrMapping/>
  </p:clrMapOvr>
  <mc:AlternateContent xmlns:mc="http://schemas.openxmlformats.org/markup-compatibility/2006">
    <mc:Choice xmlns:p14="http://schemas.microsoft.com/office/powerpoint/2010/main" Requires="p14">
      <p:transition spd="slow" p14:dur="2000" advTm="3388"/>
    </mc:Choice>
    <mc:Fallback>
      <p:transition spd="slow" advTm="3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554-BEF2-4430-B80A-4B5BC53AE7D5}"/>
              </a:ext>
            </a:extLst>
          </p:cNvPr>
          <p:cNvSpPr>
            <a:spLocks noGrp="1"/>
          </p:cNvSpPr>
          <p:nvPr>
            <p:ph type="title"/>
          </p:nvPr>
        </p:nvSpPr>
        <p:spPr/>
        <p:txBody>
          <a:bodyPr/>
          <a:lstStyle/>
          <a:p>
            <a:r>
              <a:rPr lang="en-US" dirty="0"/>
              <a:t>iPhone X Descriptive Analytics</a:t>
            </a:r>
          </a:p>
        </p:txBody>
      </p:sp>
      <p:sp>
        <p:nvSpPr>
          <p:cNvPr id="3" name="Content Placeholder 2">
            <a:extLst>
              <a:ext uri="{FF2B5EF4-FFF2-40B4-BE49-F238E27FC236}">
                <a16:creationId xmlns:a16="http://schemas.microsoft.com/office/drawing/2014/main" id="{0E04A5A6-8F6C-43EB-A5CE-97699DC3DFFA}"/>
              </a:ext>
            </a:extLst>
          </p:cNvPr>
          <p:cNvSpPr>
            <a:spLocks noGrp="1"/>
          </p:cNvSpPr>
          <p:nvPr>
            <p:ph sz="half" idx="1"/>
          </p:nvPr>
        </p:nvSpPr>
        <p:spPr/>
        <p:txBody>
          <a:bodyPr/>
          <a:lstStyle/>
          <a:p>
            <a:r>
              <a:rPr lang="en-US" dirty="0"/>
              <a:t>26,458 Total tweets</a:t>
            </a:r>
          </a:p>
          <a:p>
            <a:r>
              <a:rPr lang="en-US" dirty="0"/>
              <a:t>21,541 Unique users</a:t>
            </a:r>
          </a:p>
          <a:p>
            <a:r>
              <a:rPr lang="en-US" dirty="0"/>
              <a:t>10,521 Original Tweets</a:t>
            </a:r>
          </a:p>
          <a:p>
            <a:r>
              <a:rPr lang="en-US" dirty="0"/>
              <a:t>15,937 Retweets</a:t>
            </a:r>
          </a:p>
          <a:p>
            <a:r>
              <a:rPr lang="en-US" dirty="0"/>
              <a:t>22,516 User Mentions</a:t>
            </a:r>
          </a:p>
          <a:p>
            <a:r>
              <a:rPr lang="en-US" dirty="0"/>
              <a:t>4,849 URLs</a:t>
            </a:r>
          </a:p>
          <a:p>
            <a:r>
              <a:rPr lang="en-US" dirty="0"/>
              <a:t>7,215 Hashtags</a:t>
            </a:r>
          </a:p>
          <a:p>
            <a:endParaRPr lang="en-US" dirty="0"/>
          </a:p>
        </p:txBody>
      </p:sp>
      <p:sp>
        <p:nvSpPr>
          <p:cNvPr id="4" name="Content Placeholder 3">
            <a:extLst>
              <a:ext uri="{FF2B5EF4-FFF2-40B4-BE49-F238E27FC236}">
                <a16:creationId xmlns:a16="http://schemas.microsoft.com/office/drawing/2014/main" id="{D9946D00-9E3E-4AA6-8174-9D892D398FFB}"/>
              </a:ext>
            </a:extLst>
          </p:cNvPr>
          <p:cNvSpPr>
            <a:spLocks noGrp="1"/>
          </p:cNvSpPr>
          <p:nvPr>
            <p:ph sz="half" idx="2"/>
          </p:nvPr>
        </p:nvSpPr>
        <p:spPr/>
        <p:txBody>
          <a:bodyPr/>
          <a:lstStyle/>
          <a:p>
            <a:r>
              <a:rPr lang="en-US" dirty="0"/>
              <a:t>1.2 Avg. tweets Per User</a:t>
            </a:r>
          </a:p>
          <a:p>
            <a:r>
              <a:rPr lang="en-US" dirty="0"/>
              <a:t>0.85 User Mentions per tweet</a:t>
            </a:r>
          </a:p>
          <a:p>
            <a:r>
              <a:rPr lang="en-US" dirty="0"/>
              <a:t>0.18 URLs per tweet</a:t>
            </a:r>
          </a:p>
          <a:p>
            <a:r>
              <a:rPr lang="en-US" dirty="0"/>
              <a:t>0.27 Hashtags per tweet</a:t>
            </a:r>
          </a:p>
          <a:p>
            <a:endParaRPr lang="en-US" dirty="0"/>
          </a:p>
          <a:p>
            <a:endParaRPr lang="en-US" dirty="0"/>
          </a:p>
        </p:txBody>
      </p:sp>
      <p:pic>
        <p:nvPicPr>
          <p:cNvPr id="7" name="Audio 6">
            <a:hlinkClick r:id="" action="ppaction://media"/>
            <a:extLst>
              <a:ext uri="{FF2B5EF4-FFF2-40B4-BE49-F238E27FC236}">
                <a16:creationId xmlns:a16="http://schemas.microsoft.com/office/drawing/2014/main" id="{18919CE0-5F97-40EB-9CCA-EE410465B6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4215335"/>
      </p:ext>
    </p:extLst>
  </p:cSld>
  <p:clrMapOvr>
    <a:masterClrMapping/>
  </p:clrMapOvr>
  <mc:AlternateContent xmlns:mc="http://schemas.openxmlformats.org/markup-compatibility/2006">
    <mc:Choice xmlns:p14="http://schemas.microsoft.com/office/powerpoint/2010/main" Requires="p14">
      <p:transition spd="slow" p14:dur="2000" advTm="33764"/>
    </mc:Choice>
    <mc:Fallback>
      <p:transition spd="slow" advTm="33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24F-C368-488E-9FD6-89D0162311C6}"/>
              </a:ext>
            </a:extLst>
          </p:cNvPr>
          <p:cNvSpPr>
            <a:spLocks noGrp="1"/>
          </p:cNvSpPr>
          <p:nvPr>
            <p:ph type="title"/>
          </p:nvPr>
        </p:nvSpPr>
        <p:spPr/>
        <p:txBody>
          <a:bodyPr/>
          <a:lstStyle/>
          <a:p>
            <a:r>
              <a:rPr lang="en-US" dirty="0"/>
              <a:t>iPhone X Content Analytics Findings</a:t>
            </a:r>
          </a:p>
        </p:txBody>
      </p:sp>
      <p:sp>
        <p:nvSpPr>
          <p:cNvPr id="3" name="Content Placeholder 2">
            <a:extLst>
              <a:ext uri="{FF2B5EF4-FFF2-40B4-BE49-F238E27FC236}">
                <a16:creationId xmlns:a16="http://schemas.microsoft.com/office/drawing/2014/main" id="{AD505CAA-D10D-431F-844C-45EECC8D1B3A}"/>
              </a:ext>
            </a:extLst>
          </p:cNvPr>
          <p:cNvSpPr>
            <a:spLocks noGrp="1"/>
          </p:cNvSpPr>
          <p:nvPr>
            <p:ph idx="1"/>
          </p:nvPr>
        </p:nvSpPr>
        <p:spPr/>
        <p:txBody>
          <a:bodyPr/>
          <a:lstStyle/>
          <a:p>
            <a:pPr lvl="1"/>
            <a:r>
              <a:rPr lang="en-US" dirty="0"/>
              <a:t>Most Popular terms in iPhone X tweets</a:t>
            </a:r>
          </a:p>
          <a:p>
            <a:pPr lvl="2"/>
            <a:r>
              <a:rPr lang="en-US" dirty="0"/>
              <a:t>‘</a:t>
            </a:r>
            <a:r>
              <a:rPr lang="en-US" dirty="0" err="1"/>
              <a:t>Iphone</a:t>
            </a:r>
            <a:r>
              <a:rPr lang="en-US" dirty="0"/>
              <a:t>’, ‘giveaway’, ‘post’, ‘notification’</a:t>
            </a:r>
          </a:p>
          <a:p>
            <a:pPr lvl="1"/>
            <a:r>
              <a:rPr lang="en-US" dirty="0"/>
              <a:t>After data cleaning, the python package genism topic analysis showed an optimal number of topics at 3.</a:t>
            </a:r>
          </a:p>
          <a:p>
            <a:pPr lvl="1"/>
            <a:r>
              <a:rPr lang="en-US" dirty="0"/>
              <a:t>Topics were broken down into:</a:t>
            </a:r>
          </a:p>
          <a:p>
            <a:pPr lvl="2"/>
            <a:r>
              <a:rPr lang="en-US" dirty="0"/>
              <a:t>Life, living and social media</a:t>
            </a:r>
          </a:p>
          <a:p>
            <a:pPr lvl="2"/>
            <a:r>
              <a:rPr lang="en-US" dirty="0"/>
              <a:t>Photography</a:t>
            </a:r>
          </a:p>
          <a:p>
            <a:pPr lvl="2"/>
            <a:r>
              <a:rPr lang="en-US" dirty="0"/>
              <a:t>Prize contests and giveaways</a:t>
            </a:r>
          </a:p>
        </p:txBody>
      </p:sp>
      <p:pic>
        <p:nvPicPr>
          <p:cNvPr id="5" name="Audio 4">
            <a:hlinkClick r:id="" action="ppaction://media"/>
            <a:extLst>
              <a:ext uri="{FF2B5EF4-FFF2-40B4-BE49-F238E27FC236}">
                <a16:creationId xmlns:a16="http://schemas.microsoft.com/office/drawing/2014/main" id="{B48C254D-47A5-4CFA-8CB0-598D41F1E5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7217345"/>
      </p:ext>
    </p:extLst>
  </p:cSld>
  <p:clrMapOvr>
    <a:masterClrMapping/>
  </p:clrMapOvr>
  <mc:AlternateContent xmlns:mc="http://schemas.openxmlformats.org/markup-compatibility/2006">
    <mc:Choice xmlns:p14="http://schemas.microsoft.com/office/powerpoint/2010/main" Requires="p14">
      <p:transition spd="slow" p14:dur="2000" advTm="33070"/>
    </mc:Choice>
    <mc:Fallback>
      <p:transition spd="slow" advTm="33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FF24-76FE-4E4F-972D-4CD0DEE5E189}"/>
              </a:ext>
            </a:extLst>
          </p:cNvPr>
          <p:cNvSpPr>
            <a:spLocks noGrp="1"/>
          </p:cNvSpPr>
          <p:nvPr>
            <p:ph type="title"/>
          </p:nvPr>
        </p:nvSpPr>
        <p:spPr/>
        <p:txBody>
          <a:bodyPr/>
          <a:lstStyle/>
          <a:p>
            <a:r>
              <a:rPr lang="en-US" dirty="0"/>
              <a:t>iPhone X Network Analysis Findings</a:t>
            </a:r>
          </a:p>
        </p:txBody>
      </p:sp>
      <p:pic>
        <p:nvPicPr>
          <p:cNvPr id="5" name="Content Placeholder 4">
            <a:extLst>
              <a:ext uri="{FF2B5EF4-FFF2-40B4-BE49-F238E27FC236}">
                <a16:creationId xmlns:a16="http://schemas.microsoft.com/office/drawing/2014/main" id="{11F931B9-7B18-4E24-A16B-D6D60924F7A5}"/>
              </a:ext>
            </a:extLst>
          </p:cNvPr>
          <p:cNvPicPr>
            <a:picLocks noGrp="1" noChangeAspect="1"/>
          </p:cNvPicPr>
          <p:nvPr>
            <p:ph idx="1"/>
          </p:nvPr>
        </p:nvPicPr>
        <p:blipFill>
          <a:blip r:embed="rId4"/>
          <a:stretch>
            <a:fillRect/>
          </a:stretch>
        </p:blipFill>
        <p:spPr>
          <a:xfrm>
            <a:off x="6017229" y="2057644"/>
            <a:ext cx="5358752" cy="4195762"/>
          </a:xfrm>
        </p:spPr>
      </p:pic>
      <p:sp>
        <p:nvSpPr>
          <p:cNvPr id="7" name="Content Placeholder 2">
            <a:extLst>
              <a:ext uri="{FF2B5EF4-FFF2-40B4-BE49-F238E27FC236}">
                <a16:creationId xmlns:a16="http://schemas.microsoft.com/office/drawing/2014/main" id="{A6486E85-418F-4460-8F44-82B4BE3743F7}"/>
              </a:ext>
            </a:extLst>
          </p:cNvPr>
          <p:cNvSpPr txBox="1">
            <a:spLocks/>
          </p:cNvSpPr>
          <p:nvPr/>
        </p:nvSpPr>
        <p:spPr>
          <a:xfrm>
            <a:off x="816019" y="2039061"/>
            <a:ext cx="4396339" cy="4195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t>Avg. Degree 2.096</a:t>
            </a:r>
          </a:p>
          <a:p>
            <a:r>
              <a:rPr lang="en-US" dirty="0"/>
              <a:t>Over 2100 classes</a:t>
            </a:r>
          </a:p>
          <a:p>
            <a:pPr lvl="1"/>
            <a:r>
              <a:rPr lang="en-US" dirty="0"/>
              <a:t>0.936 Modularity</a:t>
            </a:r>
          </a:p>
          <a:p>
            <a:r>
              <a:rPr lang="en-US" dirty="0"/>
              <a:t>Graph Density 0.04</a:t>
            </a:r>
          </a:p>
          <a:p>
            <a:endParaRPr lang="en-US" dirty="0"/>
          </a:p>
          <a:p>
            <a:endParaRPr lang="en-US" dirty="0"/>
          </a:p>
        </p:txBody>
      </p:sp>
      <p:sp>
        <p:nvSpPr>
          <p:cNvPr id="8" name="TextBox 7">
            <a:extLst>
              <a:ext uri="{FF2B5EF4-FFF2-40B4-BE49-F238E27FC236}">
                <a16:creationId xmlns:a16="http://schemas.microsoft.com/office/drawing/2014/main" id="{9F1F87F2-7A05-43F7-AF15-B167B87EA159}"/>
              </a:ext>
            </a:extLst>
          </p:cNvPr>
          <p:cNvSpPr txBox="1"/>
          <p:nvPr/>
        </p:nvSpPr>
        <p:spPr>
          <a:xfrm>
            <a:off x="6460245" y="1392730"/>
            <a:ext cx="4838476" cy="646331"/>
          </a:xfrm>
          <a:prstGeom prst="rect">
            <a:avLst/>
          </a:prstGeom>
          <a:noFill/>
        </p:spPr>
        <p:txBody>
          <a:bodyPr wrap="square" rtlCol="0">
            <a:spAutoFit/>
          </a:bodyPr>
          <a:lstStyle/>
          <a:p>
            <a:r>
              <a:rPr lang="en-US" dirty="0" err="1"/>
              <a:t>Fruchterman</a:t>
            </a:r>
            <a:r>
              <a:rPr lang="en-US" dirty="0"/>
              <a:t> </a:t>
            </a:r>
            <a:r>
              <a:rPr lang="en-US" dirty="0" err="1"/>
              <a:t>Reingold</a:t>
            </a:r>
            <a:r>
              <a:rPr lang="en-US" dirty="0"/>
              <a:t> Layout</a:t>
            </a:r>
          </a:p>
          <a:p>
            <a:r>
              <a:rPr lang="en-US" dirty="0"/>
              <a:t>Text size scaled on Eigenvector Centrality</a:t>
            </a:r>
          </a:p>
        </p:txBody>
      </p:sp>
      <p:sp>
        <p:nvSpPr>
          <p:cNvPr id="9" name="TextBox 8">
            <a:extLst>
              <a:ext uri="{FF2B5EF4-FFF2-40B4-BE49-F238E27FC236}">
                <a16:creationId xmlns:a16="http://schemas.microsoft.com/office/drawing/2014/main" id="{0061C364-0101-4D61-90D1-E7C313212344}"/>
              </a:ext>
            </a:extLst>
          </p:cNvPr>
          <p:cNvSpPr txBox="1"/>
          <p:nvPr/>
        </p:nvSpPr>
        <p:spPr>
          <a:xfrm>
            <a:off x="816019" y="4313816"/>
            <a:ext cx="3799012" cy="1754326"/>
          </a:xfrm>
          <a:prstGeom prst="rect">
            <a:avLst/>
          </a:prstGeom>
          <a:noFill/>
        </p:spPr>
        <p:txBody>
          <a:bodyPr wrap="square" rtlCol="0">
            <a:spAutoFit/>
          </a:bodyPr>
          <a:lstStyle/>
          <a:p>
            <a:r>
              <a:rPr lang="en-US" dirty="0"/>
              <a:t>Most popular nodes are related to a contest of Giveaway for free things.</a:t>
            </a:r>
          </a:p>
          <a:p>
            <a:endParaRPr lang="en-US" dirty="0"/>
          </a:p>
          <a:p>
            <a:r>
              <a:rPr lang="en-US" dirty="0"/>
              <a:t>Additionally, photography or art is popular as well.</a:t>
            </a:r>
          </a:p>
        </p:txBody>
      </p:sp>
      <p:pic>
        <p:nvPicPr>
          <p:cNvPr id="4" name="Audio 3">
            <a:hlinkClick r:id="" action="ppaction://media"/>
            <a:extLst>
              <a:ext uri="{FF2B5EF4-FFF2-40B4-BE49-F238E27FC236}">
                <a16:creationId xmlns:a16="http://schemas.microsoft.com/office/drawing/2014/main" id="{247C779D-E19F-40FE-9332-6FAED52BCD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7595119"/>
      </p:ext>
    </p:extLst>
  </p:cSld>
  <p:clrMapOvr>
    <a:masterClrMapping/>
  </p:clrMapOvr>
  <mc:AlternateContent xmlns:mc="http://schemas.openxmlformats.org/markup-compatibility/2006">
    <mc:Choice xmlns:p14="http://schemas.microsoft.com/office/powerpoint/2010/main" Requires="p14">
      <p:transition spd="slow" p14:dur="2000" advTm="37440"/>
    </mc:Choice>
    <mc:Fallback>
      <p:transition spd="slow" advTm="37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1611FE-A0A3-4BBC-BBE4-A30E0A9FFEE1}"/>
              </a:ext>
            </a:extLst>
          </p:cNvPr>
          <p:cNvSpPr>
            <a:spLocks noGrp="1"/>
          </p:cNvSpPr>
          <p:nvPr>
            <p:ph type="ctrTitle"/>
          </p:nvPr>
        </p:nvSpPr>
        <p:spPr>
          <a:xfrm>
            <a:off x="1337835" y="2770992"/>
            <a:ext cx="8825658" cy="1037216"/>
          </a:xfrm>
        </p:spPr>
        <p:txBody>
          <a:bodyPr/>
          <a:lstStyle/>
          <a:p>
            <a:pPr algn="ctr"/>
            <a:r>
              <a:rPr lang="en-US" dirty="0"/>
              <a:t>Galaxy S9 Analysis</a:t>
            </a:r>
          </a:p>
        </p:txBody>
      </p:sp>
      <p:pic>
        <p:nvPicPr>
          <p:cNvPr id="2" name="S9Analysis">
            <a:hlinkClick r:id="" action="ppaction://media"/>
            <a:extLst>
              <a:ext uri="{FF2B5EF4-FFF2-40B4-BE49-F238E27FC236}">
                <a16:creationId xmlns:a16="http://schemas.microsoft.com/office/drawing/2014/main" id="{DF126F49-4ADD-479D-91E7-77C8831B18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0160" y="6253480"/>
            <a:ext cx="436880" cy="436880"/>
          </a:xfrm>
          <a:prstGeom prst="rect">
            <a:avLst/>
          </a:prstGeom>
        </p:spPr>
      </p:pic>
    </p:spTree>
    <p:extLst>
      <p:ext uri="{BB962C8B-B14F-4D97-AF65-F5344CB8AC3E}">
        <p14:creationId xmlns:p14="http://schemas.microsoft.com/office/powerpoint/2010/main" val="35653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remove"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usiness Strategy">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Business plan presentation (Ion green design, widescreen).potx" id="{866C028E-10C7-4672-8238-17D4366C073A}" vid="{2A820B7E-5093-43C8-ABD0-FF5B957D5E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plan presentation (Ion green design, widescreen)</Template>
  <TotalTime>949</TotalTime>
  <Words>927</Words>
  <Application>Microsoft Office PowerPoint</Application>
  <PresentationFormat>Widescreen</PresentationFormat>
  <Paragraphs>133</Paragraphs>
  <Slides>20</Slides>
  <Notes>3</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Business Strategy</vt:lpstr>
      <vt:lpstr>iPhone X vs Galaxy S9</vt:lpstr>
      <vt:lpstr>Business Case &amp; Questions</vt:lpstr>
      <vt:lpstr>Data Gathering</vt:lpstr>
      <vt:lpstr>Data Gathering</vt:lpstr>
      <vt:lpstr>iPhone X Analysis</vt:lpstr>
      <vt:lpstr>iPhone X Descriptive Analytics</vt:lpstr>
      <vt:lpstr>iPhone X Content Analytics Findings</vt:lpstr>
      <vt:lpstr>iPhone X Network Analysis Findings</vt:lpstr>
      <vt:lpstr>Galaxy S9 Analysis</vt:lpstr>
      <vt:lpstr>Galaxy S9 Descriptive Analytics Important Findings</vt:lpstr>
      <vt:lpstr>Galaxy S9 Content Analytics Findings</vt:lpstr>
      <vt:lpstr>Galaxy S9 Sentiment Analysis</vt:lpstr>
      <vt:lpstr>Galaxy S9 Network Analytics (Mention Network)</vt:lpstr>
      <vt:lpstr>Galaxy S9 Network Analytics (Co-Hashtag Network)</vt:lpstr>
      <vt:lpstr>Final Analysis</vt:lpstr>
      <vt:lpstr>Final Analysis, Differences</vt:lpstr>
      <vt:lpstr>Final Analysis, Differences</vt:lpstr>
      <vt:lpstr>Final Analysis, Similarities</vt:lpstr>
      <vt:lpstr>Final Analysis, Insight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Galaxy S9</dc:title>
  <dc:creator>Andrew Egelhof</dc:creator>
  <cp:lastModifiedBy>Andrew Egelhof</cp:lastModifiedBy>
  <cp:revision>34</cp:revision>
  <cp:lastPrinted>2012-08-15T21:38:02Z</cp:lastPrinted>
  <dcterms:created xsi:type="dcterms:W3CDTF">2018-05-03T00:21:47Z</dcterms:created>
  <dcterms:modified xsi:type="dcterms:W3CDTF">2018-05-06T21:21:04Z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